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6"/>
  </p:notesMasterIdLst>
  <p:sldIdLst>
    <p:sldId id="319" r:id="rId2"/>
    <p:sldId id="257" r:id="rId3"/>
    <p:sldId id="288" r:id="rId4"/>
    <p:sldId id="278" r:id="rId5"/>
    <p:sldId id="289" r:id="rId6"/>
    <p:sldId id="320" r:id="rId7"/>
    <p:sldId id="290" r:id="rId8"/>
    <p:sldId id="291" r:id="rId9"/>
    <p:sldId id="349" r:id="rId10"/>
    <p:sldId id="314" r:id="rId11"/>
    <p:sldId id="292" r:id="rId12"/>
    <p:sldId id="350" r:id="rId13"/>
    <p:sldId id="301" r:id="rId14"/>
    <p:sldId id="294" r:id="rId15"/>
    <p:sldId id="296" r:id="rId16"/>
    <p:sldId id="334" r:id="rId17"/>
    <p:sldId id="335" r:id="rId18"/>
    <p:sldId id="336" r:id="rId19"/>
    <p:sldId id="346" r:id="rId20"/>
    <p:sldId id="347" r:id="rId21"/>
    <p:sldId id="315" r:id="rId22"/>
    <p:sldId id="297" r:id="rId23"/>
    <p:sldId id="321" r:id="rId24"/>
    <p:sldId id="322" r:id="rId25"/>
    <p:sldId id="323" r:id="rId26"/>
    <p:sldId id="324" r:id="rId27"/>
    <p:sldId id="325" r:id="rId28"/>
    <p:sldId id="326" r:id="rId29"/>
    <p:sldId id="340" r:id="rId30"/>
    <p:sldId id="342" r:id="rId31"/>
    <p:sldId id="341" r:id="rId32"/>
    <p:sldId id="343" r:id="rId33"/>
    <p:sldId id="327" r:id="rId34"/>
    <p:sldId id="328" r:id="rId35"/>
    <p:sldId id="329" r:id="rId36"/>
    <p:sldId id="330" r:id="rId37"/>
    <p:sldId id="331" r:id="rId38"/>
    <p:sldId id="344" r:id="rId39"/>
    <p:sldId id="345" r:id="rId40"/>
    <p:sldId id="332" r:id="rId41"/>
    <p:sldId id="337" r:id="rId42"/>
    <p:sldId id="338" r:id="rId43"/>
    <p:sldId id="305" r:id="rId44"/>
    <p:sldId id="318" r:id="rId45"/>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81769D-81A6-44D5-B5C2-61CAB0139F2E}">
          <p14:sldIdLst>
            <p14:sldId id="319"/>
            <p14:sldId id="257"/>
            <p14:sldId id="288"/>
            <p14:sldId id="278"/>
            <p14:sldId id="289"/>
            <p14:sldId id="320"/>
            <p14:sldId id="290"/>
            <p14:sldId id="291"/>
            <p14:sldId id="349"/>
            <p14:sldId id="314"/>
            <p14:sldId id="292"/>
            <p14:sldId id="350"/>
            <p14:sldId id="301"/>
            <p14:sldId id="294"/>
            <p14:sldId id="296"/>
            <p14:sldId id="334"/>
            <p14:sldId id="335"/>
            <p14:sldId id="336"/>
            <p14:sldId id="346"/>
            <p14:sldId id="347"/>
            <p14:sldId id="315"/>
            <p14:sldId id="297"/>
            <p14:sldId id="321"/>
            <p14:sldId id="322"/>
            <p14:sldId id="323"/>
            <p14:sldId id="324"/>
            <p14:sldId id="325"/>
            <p14:sldId id="326"/>
            <p14:sldId id="340"/>
            <p14:sldId id="342"/>
            <p14:sldId id="341"/>
            <p14:sldId id="343"/>
            <p14:sldId id="327"/>
            <p14:sldId id="328"/>
            <p14:sldId id="329"/>
            <p14:sldId id="330"/>
            <p14:sldId id="331"/>
            <p14:sldId id="344"/>
            <p14:sldId id="345"/>
            <p14:sldId id="332"/>
            <p14:sldId id="337"/>
            <p14:sldId id="338"/>
            <p14:sldId id="305"/>
            <p14:sldId id="31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1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4660"/>
  </p:normalViewPr>
  <p:slideViewPr>
    <p:cSldViewPr snapToGrid="0">
      <p:cViewPr varScale="1">
        <p:scale>
          <a:sx n="105" d="100"/>
          <a:sy n="105" d="100"/>
        </p:scale>
        <p:origin x="756" y="96"/>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DB8252-9E37-4629-9E07-34DF03C61516}" type="datetimeFigureOut">
              <a:rPr lang="zh-CN" altLang="en-US" smtClean="0"/>
              <a:t>2025/4/14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6E3CD-7DC5-4D67-993A-161253D0E3D6}" type="slidenum">
              <a:rPr lang="zh-CN" altLang="en-US" smtClean="0"/>
              <a:t>‹#›</a:t>
            </a:fld>
            <a:endParaRPr lang="zh-CN" altLang="en-US"/>
          </a:p>
        </p:txBody>
      </p:sp>
    </p:spTree>
    <p:extLst>
      <p:ext uri="{BB962C8B-B14F-4D97-AF65-F5344CB8AC3E}">
        <p14:creationId xmlns:p14="http://schemas.microsoft.com/office/powerpoint/2010/main" val="2198029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E6E3CD-7DC5-4D67-993A-161253D0E3D6}" type="slidenum">
              <a:rPr lang="zh-CN" altLang="en-US" smtClean="0"/>
              <a:t>1</a:t>
            </a:fld>
            <a:endParaRPr lang="zh-CN" altLang="en-US"/>
          </a:p>
        </p:txBody>
      </p:sp>
    </p:spTree>
    <p:extLst>
      <p:ext uri="{BB962C8B-B14F-4D97-AF65-F5344CB8AC3E}">
        <p14:creationId xmlns:p14="http://schemas.microsoft.com/office/powerpoint/2010/main" val="1602293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418739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40497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1592358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43</a:t>
            </a:fld>
            <a:endParaRPr lang="zh-CN" altLang="en-US"/>
          </a:p>
        </p:txBody>
      </p:sp>
    </p:spTree>
    <p:extLst>
      <p:ext uri="{BB962C8B-B14F-4D97-AF65-F5344CB8AC3E}">
        <p14:creationId xmlns:p14="http://schemas.microsoft.com/office/powerpoint/2010/main" val="3750848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5E6E3CD-7DC5-4D67-993A-161253D0E3D6}" type="slidenum">
              <a:rPr lang="zh-CN" altLang="en-US" smtClean="0"/>
              <a:t>2</a:t>
            </a:fld>
            <a:endParaRPr lang="zh-CN" altLang="en-US"/>
          </a:p>
        </p:txBody>
      </p:sp>
    </p:spTree>
    <p:extLst>
      <p:ext uri="{BB962C8B-B14F-4D97-AF65-F5344CB8AC3E}">
        <p14:creationId xmlns:p14="http://schemas.microsoft.com/office/powerpoint/2010/main" val="179525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247393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216435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4251863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C5295-135A-31C9-705B-38BB8E7997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D4E50B-F346-B665-548D-9B667B535F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442689-C0FE-9BBB-9041-22E9CC47416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A822C92-0065-7EC7-7936-4CC2880BA321}"/>
              </a:ext>
            </a:extLst>
          </p:cNvPr>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214334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151340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437BC-DC37-5A84-2F7A-5E48909389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B2BA5D-DD11-5D99-23AA-131D8BEC694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0E7DEC-36D8-363A-797D-84F37013DFB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F182DF7-EBB7-B640-35B9-D6C24ED7AA72}"/>
              </a:ext>
            </a:extLst>
          </p:cNvPr>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223510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131292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00947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0170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8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8544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4318000" y="2971800"/>
            <a:ext cx="3556000" cy="228600"/>
          </a:xfrm>
          <a:prstGeom prst="rect">
            <a:avLst/>
          </a:prstGeom>
          <a:noFill/>
        </p:spPr>
        <p:txBody>
          <a:bodyPr wrap="square" rtlCol="0">
            <a:normAutofit/>
          </a:bodyPr>
          <a:lstStyle/>
          <a:p>
            <a:pPr defTabSz="457200"/>
            <a:r>
              <a:rPr lang="vi-VN" altLang="vi-VN" sz="300">
                <a:solidFill>
                  <a:prstClr val="white"/>
                </a:solidFill>
                <a:latin typeface="Noto Sans"/>
                <a:ea typeface="Noto Sans"/>
                <a:sym typeface="+mn-ea"/>
              </a:rPr>
              <a:t>Cảm ơn bạn đã tải xuống các tác phẩm PPT được cung cấp trên nền tảng slidedocs. Vì lợi ích của bạn, slidedocs và tác giả gốc, vui lòng không sao chép, phổ biến hoặc bán, nếu</a:t>
            </a:r>
          </a:p>
          <a:p>
            <a:pPr defTabSz="457200"/>
            <a:r>
              <a:rPr lang="vi-VN" altLang="vi-VN" sz="600">
                <a:solidFill>
                  <a:prstClr val="white"/>
                </a:solidFill>
                <a:latin typeface="Noto Sans"/>
                <a:ea typeface="Noto Sans"/>
                <a:sym typeface="+mn-ea"/>
              </a:rPr>
              <a:t>slidedocs.com</a:t>
            </a:r>
          </a:p>
        </p:txBody>
      </p:sp>
      <p:pic>
        <p:nvPicPr>
          <p:cNvPr id="5" name="图片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a:xfrm>
            <a:off x="0" y="0"/>
            <a:ext cx="12192000" cy="6858000"/>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6">
            <a:extLst>
              <a:ext uri="{28A0092B-C50C-407E-A947-70E740481C1C}">
                <a14:useLocalDpi xmlns:a14="http://schemas.microsoft.com/office/drawing/2010/main" val="0"/>
              </a:ext>
            </a:extLst>
          </a:blip>
          <a:srcRect t="49524" b="190"/>
          <a:stretch>
            <a:fillRect/>
          </a:stretch>
        </p:blipFill>
        <p:spPr>
          <a:xfrm>
            <a:off x="5334000" y="3422469"/>
            <a:ext cx="6858000" cy="3448594"/>
          </a:xfrm>
          <a:prstGeom prst="rect">
            <a:avLst/>
          </a:prstGeom>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rcRect b="44571"/>
          <a:stretch>
            <a:fillRect/>
          </a:stretch>
        </p:blipFill>
        <p:spPr>
          <a:xfrm>
            <a:off x="19406" y="0"/>
            <a:ext cx="6858000" cy="3801291"/>
          </a:xfrm>
          <a:prstGeom prst="rect">
            <a:avLst/>
          </a:prstGeom>
        </p:spPr>
      </p:pic>
    </p:spTree>
    <p:extLst>
      <p:ext uri="{BB962C8B-B14F-4D97-AF65-F5344CB8AC3E}">
        <p14:creationId xmlns:p14="http://schemas.microsoft.com/office/powerpoint/2010/main" val="1086122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4.wdp"/><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p:nvPr/>
        </p:nvSpPr>
        <p:spPr bwMode="auto">
          <a:xfrm>
            <a:off x="335" y="5118207"/>
            <a:ext cx="12191331"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blipFill dpi="0" rotWithShape="1">
            <a:blip r:embed="rId3">
              <a:extLst>
                <a:ext uri="{28A0092B-C50C-407E-A947-70E740481C1C}">
                  <a14:useLocalDpi xmlns:a14="http://schemas.microsoft.com/office/drawing/2010/main" val="0"/>
                </a:ext>
              </a:extLst>
            </a:blip>
            <a:stretch>
              <a:fillRect t="-262450" b="-104758"/>
            </a:stretch>
          </a:blip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sp>
        <p:nvSpPr>
          <p:cNvPr id="3" name="Freeform 6"/>
          <p:cNvSpPr/>
          <p:nvPr/>
        </p:nvSpPr>
        <p:spPr bwMode="auto">
          <a:xfrm>
            <a:off x="336" y="5118207"/>
            <a:ext cx="12191330"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bg2">
              <a:lumMod val="50000"/>
              <a:alpha val="80000"/>
            </a:schemeClr>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D61212"/>
              </a:solidFill>
              <a:latin typeface="Calibri" panose="020F0502020204030204" pitchFamily="34" charset="0"/>
              <a:ea typeface="宋体" panose="02010600030101010101" pitchFamily="2" charset="-122"/>
            </a:endParaRPr>
          </a:p>
        </p:txBody>
      </p:sp>
      <p:sp>
        <p:nvSpPr>
          <p:cNvPr id="4" name="矩形 259"/>
          <p:cNvSpPr>
            <a:spLocks noChangeArrowheads="1"/>
          </p:cNvSpPr>
          <p:nvPr/>
        </p:nvSpPr>
        <p:spPr bwMode="auto">
          <a:xfrm>
            <a:off x="144379" y="2175820"/>
            <a:ext cx="11598441" cy="1527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vi-VN" sz="3500" b="1" cap="all"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Báo Cáo </a:t>
            </a:r>
            <a:r>
              <a:rPr lang="en-US" altLang="vi-VN" sz="3500" b="1" cap="all" dirty="0" err="1">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thực</a:t>
            </a:r>
            <a:r>
              <a:rPr lang="en-US" altLang="vi-VN" sz="3500" b="1" cap="all"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 </a:t>
            </a:r>
            <a:r>
              <a:rPr lang="en-US" altLang="vi-VN" sz="3500" b="1" cap="all" dirty="0" err="1">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tập</a:t>
            </a:r>
            <a:r>
              <a:rPr lang="en-US" altLang="vi-VN" sz="3500" b="1" cap="all"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 </a:t>
            </a:r>
            <a:r>
              <a:rPr lang="en-US" altLang="vi-VN" sz="3500" b="1" cap="all" dirty="0" err="1">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tốt</a:t>
            </a:r>
            <a:r>
              <a:rPr lang="en-US" altLang="vi-VN" sz="3500" b="1" cap="all"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 </a:t>
            </a:r>
            <a:r>
              <a:rPr lang="en-US" altLang="vi-VN" sz="3500" b="1" cap="all" dirty="0" err="1">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cs typeface="Arial" panose="020B0604020202020204" pitchFamily="34" charset="0"/>
              </a:rPr>
              <a:t>Nghiệp</a:t>
            </a:r>
            <a:endParaRPr lang="en-US" altLang="zh-CN" sz="3500" b="1" cap="all"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字魂105号-简雅黑" panose="00000500000000000000" pitchFamily="2" charset="-122"/>
              <a:cs typeface="Arial" panose="020B0604020202020204" pitchFamily="34" charset="0"/>
            </a:endParaRPr>
          </a:p>
          <a:p>
            <a:pPr algn="ctr" fontAlgn="base">
              <a:lnSpc>
                <a:spcPct val="120000"/>
              </a:lnSpc>
              <a:spcBef>
                <a:spcPct val="0"/>
              </a:spcBef>
              <a:spcAft>
                <a:spcPct val="0"/>
              </a:spcAft>
              <a:buFont typeface="Arial" panose="020B0604020202020204" pitchFamily="34" charset="0"/>
              <a:buNone/>
            </a:pPr>
            <a:r>
              <a:rPr lang="en-US" altLang="zh-CN" sz="2400"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rPr>
              <a:t>XÂY DỰNG HỆ THỐNG XE TỰ HÀNH PHÁT HIỆN VÀ ĐỊNH VỊ </a:t>
            </a:r>
            <a:r>
              <a:rPr lang="en-US" altLang="zh-CN" sz="2400" dirty="0" err="1">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rPr>
              <a:t>VỊ</a:t>
            </a:r>
            <a:r>
              <a:rPr lang="en-US" altLang="zh-CN" sz="2400"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Noto Sans"/>
              </a:rPr>
              <a:t> TRÍ RÒ RỈ KHÍ GAS</a:t>
            </a:r>
            <a:endParaRPr lang="en-US" altLang="zh-CN" sz="2400" dirty="0">
              <a:solidFill>
                <a:schemeClr val="tx1">
                  <a:lumMod val="95000"/>
                  <a:lumOff val="5000"/>
                </a:schemeClr>
              </a:solidFill>
              <a:effectLst>
                <a:outerShdw blurRad="25400" dist="25400" dir="2700000" algn="tl">
                  <a:srgbClr val="000000">
                    <a:alpha val="25000"/>
                  </a:srgbClr>
                </a:outerShdw>
              </a:effectLst>
              <a:latin typeface="SFU Futura" panose="00000400000000000000" pitchFamily="2" charset="0"/>
              <a:ea typeface="字魂105号-简雅黑" panose="00000500000000000000" pitchFamily="2" charset="-122"/>
            </a:endParaRPr>
          </a:p>
        </p:txBody>
      </p:sp>
      <p:sp>
        <p:nvSpPr>
          <p:cNvPr id="6" name="Freeform 7"/>
          <p:cNvSpPr/>
          <p:nvPr/>
        </p:nvSpPr>
        <p:spPr bwMode="auto">
          <a:xfrm>
            <a:off x="335" y="4862760"/>
            <a:ext cx="12191331" cy="562268"/>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bg2">
              <a:lumMod val="50000"/>
            </a:schemeClr>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grpSp>
        <p:nvGrpSpPr>
          <p:cNvPr id="13" name="组合 12"/>
          <p:cNvGrpSpPr/>
          <p:nvPr/>
        </p:nvGrpSpPr>
        <p:grpSpPr>
          <a:xfrm>
            <a:off x="5374310" y="213237"/>
            <a:ext cx="1443380" cy="1443378"/>
            <a:chOff x="5706431" y="1111437"/>
            <a:chExt cx="1144568" cy="1144566"/>
          </a:xfrm>
          <a:effectLst>
            <a:outerShdw blurRad="101600" dist="38100" dir="2700000" algn="tl" rotWithShape="0">
              <a:prstClr val="black">
                <a:alpha val="15000"/>
              </a:prstClr>
            </a:outerShdw>
          </a:effectLst>
        </p:grpSpPr>
        <p:grpSp>
          <p:nvGrpSpPr>
            <p:cNvPr id="14" name="组合 13"/>
            <p:cNvGrpSpPr/>
            <p:nvPr/>
          </p:nvGrpSpPr>
          <p:grpSpPr>
            <a:xfrm>
              <a:off x="5706431" y="1111437"/>
              <a:ext cx="1144568" cy="1144566"/>
              <a:chOff x="5229794" y="902044"/>
              <a:chExt cx="1144568" cy="1144566"/>
            </a:xfrm>
          </p:grpSpPr>
          <p:sp>
            <p:nvSpPr>
              <p:cNvPr id="19" name="椭圆 18"/>
              <p:cNvSpPr/>
              <p:nvPr/>
            </p:nvSpPr>
            <p:spPr>
              <a:xfrm>
                <a:off x="5291577" y="963827"/>
                <a:ext cx="1021002" cy="1021000"/>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229794" y="902044"/>
                <a:ext cx="1144568" cy="1144566"/>
              </a:xfrm>
              <a:prstGeom prst="ellipse">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14081" y="1396703"/>
              <a:ext cx="729268" cy="574034"/>
              <a:chOff x="3162805" y="4088679"/>
              <a:chExt cx="1036638" cy="815976"/>
            </a:xfrm>
            <a:solidFill>
              <a:schemeClr val="bg1"/>
            </a:solidFill>
          </p:grpSpPr>
          <p:sp>
            <p:nvSpPr>
              <p:cNvPr id="16" name="Freeform 128"/>
              <p:cNvSpPr/>
              <p:nvPr/>
            </p:nvSpPr>
            <p:spPr bwMode="auto">
              <a:xfrm>
                <a:off x="3383468" y="4499842"/>
                <a:ext cx="555625" cy="404813"/>
              </a:xfrm>
              <a:custGeom>
                <a:avLst/>
                <a:gdLst>
                  <a:gd name="T0" fmla="*/ 0 w 148"/>
                  <a:gd name="T1" fmla="*/ 0 h 108"/>
                  <a:gd name="T2" fmla="*/ 0 w 148"/>
                  <a:gd name="T3" fmla="*/ 81 h 108"/>
                  <a:gd name="T4" fmla="*/ 74 w 148"/>
                  <a:gd name="T5" fmla="*/ 108 h 108"/>
                  <a:gd name="T6" fmla="*/ 148 w 148"/>
                  <a:gd name="T7" fmla="*/ 81 h 108"/>
                  <a:gd name="T8" fmla="*/ 148 w 148"/>
                  <a:gd name="T9" fmla="*/ 5 h 108"/>
                  <a:gd name="T10" fmla="*/ 79 w 148"/>
                  <a:gd name="T11" fmla="*/ 39 h 108"/>
                  <a:gd name="T12" fmla="*/ 0 w 148"/>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48" h="108">
                    <a:moveTo>
                      <a:pt x="0" y="0"/>
                    </a:moveTo>
                    <a:cubicBezTo>
                      <a:pt x="0" y="81"/>
                      <a:pt x="0" y="81"/>
                      <a:pt x="0" y="81"/>
                    </a:cubicBezTo>
                    <a:cubicBezTo>
                      <a:pt x="17" y="97"/>
                      <a:pt x="44" y="108"/>
                      <a:pt x="74" y="108"/>
                    </a:cubicBezTo>
                    <a:cubicBezTo>
                      <a:pt x="104" y="108"/>
                      <a:pt x="131" y="97"/>
                      <a:pt x="148" y="81"/>
                    </a:cubicBezTo>
                    <a:cubicBezTo>
                      <a:pt x="148" y="5"/>
                      <a:pt x="148" y="5"/>
                      <a:pt x="148" y="5"/>
                    </a:cubicBezTo>
                    <a:cubicBezTo>
                      <a:pt x="79" y="39"/>
                      <a:pt x="79" y="39"/>
                      <a:pt x="79" y="39"/>
                    </a:cubicBezTo>
                    <a:lnTo>
                      <a:pt x="0" y="0"/>
                    </a:lnTo>
                    <a:close/>
                  </a:path>
                </a:pathLst>
              </a:custGeom>
              <a:grpFill/>
              <a:ln>
                <a:solidFill>
                  <a:schemeClr val="bg2">
                    <a:lumMod val="50000"/>
                  </a:schemeClr>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17" name="Freeform 129"/>
              <p:cNvSpPr/>
              <p:nvPr/>
            </p:nvSpPr>
            <p:spPr bwMode="auto">
              <a:xfrm>
                <a:off x="3162805" y="4088679"/>
                <a:ext cx="1036638" cy="519113"/>
              </a:xfrm>
              <a:custGeom>
                <a:avLst/>
                <a:gdLst>
                  <a:gd name="T0" fmla="*/ 653 w 653"/>
                  <a:gd name="T1" fmla="*/ 164 h 327"/>
                  <a:gd name="T2" fmla="*/ 326 w 653"/>
                  <a:gd name="T3" fmla="*/ 0 h 327"/>
                  <a:gd name="T4" fmla="*/ 0 w 653"/>
                  <a:gd name="T5" fmla="*/ 164 h 327"/>
                  <a:gd name="T6" fmla="*/ 326 w 653"/>
                  <a:gd name="T7" fmla="*/ 327 h 327"/>
                  <a:gd name="T8" fmla="*/ 653 w 653"/>
                  <a:gd name="T9" fmla="*/ 164 h 327"/>
                </a:gdLst>
                <a:ahLst/>
                <a:cxnLst>
                  <a:cxn ang="0">
                    <a:pos x="T0" y="T1"/>
                  </a:cxn>
                  <a:cxn ang="0">
                    <a:pos x="T2" y="T3"/>
                  </a:cxn>
                  <a:cxn ang="0">
                    <a:pos x="T4" y="T5"/>
                  </a:cxn>
                  <a:cxn ang="0">
                    <a:pos x="T6" y="T7"/>
                  </a:cxn>
                  <a:cxn ang="0">
                    <a:pos x="T8" y="T9"/>
                  </a:cxn>
                </a:cxnLst>
                <a:rect l="0" t="0" r="r" b="b"/>
                <a:pathLst>
                  <a:path w="653" h="327">
                    <a:moveTo>
                      <a:pt x="653" y="164"/>
                    </a:moveTo>
                    <a:lnTo>
                      <a:pt x="326" y="0"/>
                    </a:lnTo>
                    <a:lnTo>
                      <a:pt x="0" y="164"/>
                    </a:lnTo>
                    <a:lnTo>
                      <a:pt x="326" y="327"/>
                    </a:lnTo>
                    <a:lnTo>
                      <a:pt x="653" y="164"/>
                    </a:lnTo>
                    <a:close/>
                  </a:path>
                </a:pathLst>
              </a:custGeom>
              <a:grpFill/>
              <a:ln>
                <a:solidFill>
                  <a:schemeClr val="bg2">
                    <a:lumMod val="50000"/>
                  </a:schemeClr>
                </a:solidFill>
              </a:ln>
            </p:spPr>
            <p:txBody>
              <a:bodyPr vert="horz" wrap="square" lIns="121920" tIns="60960" rIns="121920" bIns="60960" numCol="1" anchor="t" anchorCtr="0" compatLnSpc="1">
                <a:prstTxWarp prst="textNoShape">
                  <a:avLst/>
                </a:prstTxWarp>
              </a:bodyPr>
              <a:lstStyle/>
              <a:p>
                <a:endParaRPr lang="zh-CN" altLang="en-US" sz="2400"/>
              </a:p>
            </p:txBody>
          </p:sp>
          <p:sp>
            <p:nvSpPr>
              <p:cNvPr id="18" name="Freeform 130"/>
              <p:cNvSpPr/>
              <p:nvPr/>
            </p:nvSpPr>
            <p:spPr bwMode="auto">
              <a:xfrm>
                <a:off x="4007355" y="4423642"/>
                <a:ext cx="115888" cy="350838"/>
              </a:xfrm>
              <a:custGeom>
                <a:avLst/>
                <a:gdLst>
                  <a:gd name="T0" fmla="*/ 24 w 31"/>
                  <a:gd name="T1" fmla="*/ 49 h 93"/>
                  <a:gd name="T2" fmla="*/ 24 w 31"/>
                  <a:gd name="T3" fmla="*/ 0 h 93"/>
                  <a:gd name="T4" fmla="*/ 8 w 31"/>
                  <a:gd name="T5" fmla="*/ 7 h 93"/>
                  <a:gd name="T6" fmla="*/ 8 w 31"/>
                  <a:gd name="T7" fmla="*/ 49 h 93"/>
                  <a:gd name="T8" fmla="*/ 0 w 31"/>
                  <a:gd name="T9" fmla="*/ 63 h 93"/>
                  <a:gd name="T10" fmla="*/ 16 w 31"/>
                  <a:gd name="T11" fmla="*/ 93 h 93"/>
                  <a:gd name="T12" fmla="*/ 31 w 31"/>
                  <a:gd name="T13" fmla="*/ 63 h 93"/>
                  <a:gd name="T14" fmla="*/ 24 w 31"/>
                  <a:gd name="T15" fmla="*/ 49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93">
                    <a:moveTo>
                      <a:pt x="24" y="49"/>
                    </a:moveTo>
                    <a:cubicBezTo>
                      <a:pt x="24" y="0"/>
                      <a:pt x="24" y="0"/>
                      <a:pt x="24" y="0"/>
                    </a:cubicBezTo>
                    <a:cubicBezTo>
                      <a:pt x="8" y="7"/>
                      <a:pt x="8" y="7"/>
                      <a:pt x="8" y="7"/>
                    </a:cubicBezTo>
                    <a:cubicBezTo>
                      <a:pt x="8" y="49"/>
                      <a:pt x="8" y="49"/>
                      <a:pt x="8" y="49"/>
                    </a:cubicBezTo>
                    <a:cubicBezTo>
                      <a:pt x="3" y="52"/>
                      <a:pt x="0" y="57"/>
                      <a:pt x="0" y="63"/>
                    </a:cubicBezTo>
                    <a:cubicBezTo>
                      <a:pt x="0" y="72"/>
                      <a:pt x="7" y="93"/>
                      <a:pt x="16" y="93"/>
                    </a:cubicBezTo>
                    <a:cubicBezTo>
                      <a:pt x="24" y="93"/>
                      <a:pt x="31" y="72"/>
                      <a:pt x="31" y="63"/>
                    </a:cubicBezTo>
                    <a:cubicBezTo>
                      <a:pt x="31" y="57"/>
                      <a:pt x="28" y="52"/>
                      <a:pt x="24" y="49"/>
                    </a:cubicBezTo>
                    <a:close/>
                  </a:path>
                </a:pathLst>
              </a:custGeom>
              <a:grpFill/>
              <a:ln>
                <a:solidFill>
                  <a:schemeClr val="bg2">
                    <a:lumMod val="50000"/>
                  </a:schemeClr>
                </a:solidFill>
              </a:ln>
            </p:spPr>
            <p:txBody>
              <a:bodyPr vert="horz" wrap="square" lIns="121920" tIns="60960" rIns="121920" bIns="60960" numCol="1" anchor="t" anchorCtr="0" compatLnSpc="1">
                <a:prstTxWarp prst="textNoShape">
                  <a:avLst/>
                </a:prstTxWarp>
              </a:bodyPr>
              <a:lstStyle/>
              <a:p>
                <a:endParaRPr lang="zh-CN" altLang="en-US" sz="2400"/>
              </a:p>
            </p:txBody>
          </p:sp>
        </p:grpSp>
      </p:grpSp>
      <p:sp>
        <p:nvSpPr>
          <p:cNvPr id="24" name="TextBox 23">
            <a:extLst>
              <a:ext uri="{FF2B5EF4-FFF2-40B4-BE49-F238E27FC236}">
                <a16:creationId xmlns:a16="http://schemas.microsoft.com/office/drawing/2014/main" id="{01294A1B-964C-CA7F-3FC3-0E46FFE70B2E}"/>
              </a:ext>
            </a:extLst>
          </p:cNvPr>
          <p:cNvSpPr txBox="1"/>
          <p:nvPr/>
        </p:nvSpPr>
        <p:spPr>
          <a:xfrm>
            <a:off x="3358047" y="3576645"/>
            <a:ext cx="2966811" cy="646331"/>
          </a:xfrm>
          <a:prstGeom prst="rect">
            <a:avLst/>
          </a:prstGeom>
          <a:noFill/>
        </p:spPr>
        <p:txBody>
          <a:bodyPr wrap="square" rtlCol="0">
            <a:spAutoFit/>
          </a:bodyPr>
          <a:lstStyle/>
          <a:p>
            <a:r>
              <a:rPr lang="en-US" dirty="0" err="1">
                <a:latin typeface="SFU Futura" panose="00000400000000000000" pitchFamily="2" charset="0"/>
                <a:ea typeface="Noto Sans" panose="020B0502040504020204" pitchFamily="34" charset="0"/>
                <a:cs typeface="Noto Sans" panose="020B0502040504020204" pitchFamily="34" charset="0"/>
              </a:rPr>
              <a:t>Giảng</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viên</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hướng</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dẫn</a:t>
            </a:r>
            <a:r>
              <a:rPr lang="en-US" dirty="0">
                <a:latin typeface="SFU Futura" panose="00000400000000000000" pitchFamily="2" charset="0"/>
                <a:ea typeface="Noto Sans" panose="020B0502040504020204" pitchFamily="34" charset="0"/>
                <a:cs typeface="Noto Sans" panose="020B0502040504020204" pitchFamily="34" charset="0"/>
              </a:rPr>
              <a:t> </a:t>
            </a:r>
          </a:p>
          <a:p>
            <a:r>
              <a:rPr lang="en-US" dirty="0" err="1">
                <a:latin typeface="SFU Futura" panose="00000400000000000000" pitchFamily="2" charset="0"/>
                <a:ea typeface="Noto Sans" panose="020B0502040504020204" pitchFamily="34" charset="0"/>
                <a:cs typeface="Noto Sans" panose="020B0502040504020204" pitchFamily="34" charset="0"/>
              </a:rPr>
              <a:t>Nhóm</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thực</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hiện</a:t>
            </a:r>
            <a:endParaRPr lang="en-US" dirty="0">
              <a:latin typeface="SFU Futura" panose="00000400000000000000" pitchFamily="2" charset="0"/>
              <a:ea typeface="Noto Sans" panose="020B0502040504020204" pitchFamily="34" charset="0"/>
              <a:cs typeface="Noto Sans" panose="020B0502040504020204" pitchFamily="34" charset="0"/>
            </a:endParaRPr>
          </a:p>
        </p:txBody>
      </p:sp>
      <p:sp>
        <p:nvSpPr>
          <p:cNvPr id="25" name="TextBox 24">
            <a:extLst>
              <a:ext uri="{FF2B5EF4-FFF2-40B4-BE49-F238E27FC236}">
                <a16:creationId xmlns:a16="http://schemas.microsoft.com/office/drawing/2014/main" id="{170A105C-9167-75D3-1094-9C11EE1B6EE9}"/>
              </a:ext>
            </a:extLst>
          </p:cNvPr>
          <p:cNvSpPr txBox="1"/>
          <p:nvPr/>
        </p:nvSpPr>
        <p:spPr>
          <a:xfrm>
            <a:off x="5734494" y="3576645"/>
            <a:ext cx="4021056" cy="1200329"/>
          </a:xfrm>
          <a:prstGeom prst="rect">
            <a:avLst/>
          </a:prstGeom>
          <a:noFill/>
        </p:spPr>
        <p:txBody>
          <a:bodyPr wrap="square" rtlCol="0">
            <a:spAutoFit/>
          </a:bodyPr>
          <a:lstStyle/>
          <a:p>
            <a:r>
              <a:rPr lang="en-US" dirty="0">
                <a:latin typeface="SFU Futura" panose="00000400000000000000" pitchFamily="2" charset="0"/>
                <a:ea typeface="Noto Sans" panose="020B0502040504020204" pitchFamily="34" charset="0"/>
                <a:cs typeface="Noto Sans" panose="020B0502040504020204" pitchFamily="34" charset="0"/>
              </a:rPr>
              <a:t>:</a:t>
            </a:r>
            <a:r>
              <a:rPr lang="en-US" dirty="0" err="1">
                <a:latin typeface="SFU Futura" panose="00000400000000000000" pitchFamily="2" charset="0"/>
                <a:ea typeface="Noto Sans" panose="020B0502040504020204" pitchFamily="34" charset="0"/>
                <a:cs typeface="Noto Sans" panose="020B0502040504020204" pitchFamily="34" charset="0"/>
              </a:rPr>
              <a:t>TS.Nguyễn</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Trọng</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Đức</a:t>
            </a:r>
            <a:endParaRPr lang="en-US" dirty="0">
              <a:latin typeface="SFU Futura" panose="00000400000000000000" pitchFamily="2" charset="0"/>
              <a:ea typeface="Noto Sans" panose="020B0502040504020204" pitchFamily="34" charset="0"/>
              <a:cs typeface="Noto Sans" panose="020B0502040504020204" pitchFamily="34" charset="0"/>
            </a:endParaRPr>
          </a:p>
          <a:p>
            <a:r>
              <a:rPr lang="en-US" dirty="0">
                <a:latin typeface="SFU Futura" panose="00000400000000000000" pitchFamily="2" charset="0"/>
                <a:ea typeface="Noto Sans" panose="020B0502040504020204" pitchFamily="34" charset="0"/>
                <a:cs typeface="Noto Sans" panose="020B0502040504020204" pitchFamily="34" charset="0"/>
              </a:rPr>
              <a:t>:Phạm Vũ Trường - 90826</a:t>
            </a:r>
          </a:p>
          <a:p>
            <a:r>
              <a:rPr lang="en-US" dirty="0">
                <a:latin typeface="SFU Futura" panose="00000400000000000000" pitchFamily="2" charset="0"/>
                <a:ea typeface="Noto Sans" panose="020B0502040504020204" pitchFamily="34" charset="0"/>
                <a:cs typeface="Noto Sans" panose="020B0502040504020204" pitchFamily="34" charset="0"/>
              </a:rPr>
              <a:t> Bùi Thị Mai Chi - 90211</a:t>
            </a:r>
          </a:p>
          <a:p>
            <a:r>
              <a:rPr lang="en-US" dirty="0">
                <a:latin typeface="SFU Futura" panose="00000400000000000000" pitchFamily="2" charset="0"/>
                <a:ea typeface="Noto Sans" panose="020B0502040504020204" pitchFamily="34" charset="0"/>
                <a:cs typeface="Noto Sans" panose="020B0502040504020204" pitchFamily="34" charset="0"/>
              </a:rPr>
              <a:t> Đặng Quang </a:t>
            </a:r>
            <a:r>
              <a:rPr lang="en-US" dirty="0" err="1">
                <a:latin typeface="SFU Futura" panose="00000400000000000000" pitchFamily="2" charset="0"/>
                <a:ea typeface="Noto Sans" panose="020B0502040504020204" pitchFamily="34" charset="0"/>
                <a:cs typeface="Noto Sans" panose="020B0502040504020204" pitchFamily="34" charset="0"/>
              </a:rPr>
              <a:t>Chiến</a:t>
            </a:r>
            <a:r>
              <a:rPr lang="en-US" dirty="0">
                <a:latin typeface="SFU Futura" panose="00000400000000000000" pitchFamily="2" charset="0"/>
                <a:ea typeface="Noto Sans" panose="020B0502040504020204" pitchFamily="34" charset="0"/>
                <a:cs typeface="Noto Sans" panose="020B0502040504020204" pitchFamily="34" charset="0"/>
              </a:rPr>
              <a:t> - 92443</a:t>
            </a:r>
          </a:p>
        </p:txBody>
      </p:sp>
    </p:spTree>
    <p:extLst>
      <p:ext uri="{BB962C8B-B14F-4D97-AF65-F5344CB8AC3E}">
        <p14:creationId xmlns:p14="http://schemas.microsoft.com/office/powerpoint/2010/main" val="28068527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outVertical)">
                                      <p:cBhvr>
                                        <p:cTn id="10" dur="500"/>
                                        <p:tgtEl>
                                          <p:spTgt spid="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500"/>
                                        <p:tgtEl>
                                          <p:spTgt spid="3"/>
                                        </p:tgtEl>
                                      </p:cBhvr>
                                    </p:animEffect>
                                  </p:childTnLst>
                                </p:cTn>
                              </p:par>
                              <p:par>
                                <p:cTn id="14" presetID="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750" fill="hold"/>
                                        <p:tgtEl>
                                          <p:spTgt spid="13"/>
                                        </p:tgtEl>
                                        <p:attrNameLst>
                                          <p:attrName>ppt_x</p:attrName>
                                        </p:attrNameLst>
                                      </p:cBhvr>
                                      <p:tavLst>
                                        <p:tav tm="0">
                                          <p:val>
                                            <p:strVal val="#ppt_x"/>
                                          </p:val>
                                        </p:tav>
                                        <p:tav tm="100000">
                                          <p:val>
                                            <p:strVal val="#ppt_x"/>
                                          </p:val>
                                        </p:tav>
                                      </p:tavLst>
                                    </p:anim>
                                    <p:anim calcmode="lin" valueType="num">
                                      <p:cBhvr additive="base">
                                        <p:cTn id="17" dur="750" fill="hold"/>
                                        <p:tgtEl>
                                          <p:spTgt spid="13"/>
                                        </p:tgtEl>
                                        <p:attrNameLst>
                                          <p:attrName>ppt_y</p:attrName>
                                        </p:attrNameLst>
                                      </p:cBhvr>
                                      <p:tavLst>
                                        <p:tav tm="0">
                                          <p:val>
                                            <p:strVal val="0-#ppt_h/2"/>
                                          </p:val>
                                        </p:tav>
                                        <p:tav tm="100000">
                                          <p:val>
                                            <p:strVal val="#ppt_y"/>
                                          </p:val>
                                        </p:tav>
                                      </p:tavLst>
                                    </p:anim>
                                  </p:childTnLst>
                                </p:cTn>
                              </p:par>
                            </p:childTnLst>
                          </p:cTn>
                        </p:par>
                        <p:par>
                          <p:cTn id="18" fill="hold" nodeType="afterGroup">
                            <p:stCondLst>
                              <p:cond delay="75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4"/>
                                        </p:tgtEl>
                                        <p:attrNameLst>
                                          <p:attrName>ppt_y</p:attrName>
                                        </p:attrNameLst>
                                      </p:cBhvr>
                                      <p:tavLst>
                                        <p:tav tm="0">
                                          <p:val>
                                            <p:strVal val="#ppt_y"/>
                                          </p:val>
                                        </p:tav>
                                        <p:tav tm="100000">
                                          <p:val>
                                            <p:strVal val="#ppt_y"/>
                                          </p:val>
                                        </p:tav>
                                      </p:tavLst>
                                    </p:anim>
                                    <p:anim calcmode="lin" valueType="num">
                                      <p:cBhvr>
                                        <p:cTn id="2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4"/>
                                        </p:tgtEl>
                                      </p:cBhvr>
                                    </p:animEffect>
                                  </p:childTnLst>
                                </p:cTn>
                              </p:par>
                            </p:childTnLst>
                          </p:cTn>
                        </p:par>
                        <p:par>
                          <p:cTn id="26" fill="hold" nodeType="afterGroup">
                            <p:stCondLst>
                              <p:cond delay="4950"/>
                            </p:stCondLst>
                            <p:childTnLst>
                              <p:par>
                                <p:cTn id="27" presetID="26" presetClass="emph" presetSubtype="0" fill="hold" grpId="1" nodeType="afterEffect">
                                  <p:stCondLst>
                                    <p:cond delay="0"/>
                                  </p:stCondLst>
                                  <p:iterate type="lt">
                                    <p:tmPct val="0"/>
                                  </p:iterate>
                                  <p:childTnLst>
                                    <p:animEffect transition="out" filter="fade">
                                      <p:cBhvr>
                                        <p:cTn id="28" dur="500" tmFilter="0, 0; .2, .5; .8, .5; 1, 0"/>
                                        <p:tgtEl>
                                          <p:spTgt spid="4"/>
                                        </p:tgtEl>
                                      </p:cBhvr>
                                    </p:animEffect>
                                    <p:animScale>
                                      <p:cBhvr>
                                        <p:cTn id="29" dur="250" autoRev="1" fill="hold"/>
                                        <p:tgtEl>
                                          <p:spTgt spid="4"/>
                                        </p:tgtEl>
                                      </p:cBhvr>
                                      <p:by x="105000" y="105000"/>
                                    </p:animScale>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4" grpId="1"/>
      <p:bldP spid="6" grpId="0" animBg="1"/>
      <p:bldP spid="24"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a:off x="0" y="-20793"/>
            <a:ext cx="12192000"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blipFill dpi="0" rotWithShape="1">
            <a:blip r:embed="rId2">
              <a:extLst>
                <a:ext uri="{28A0092B-C50C-407E-A947-70E740481C1C}">
                  <a14:useLocalDpi xmlns:a14="http://schemas.microsoft.com/office/drawing/2010/main" val="0"/>
                </a:ext>
              </a:extLst>
            </a:blip>
            <a:stretch>
              <a:fillRect t="-127575" b="-52607"/>
            </a:stretch>
          </a:bli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3" name="任意多边形 12"/>
          <p:cNvSpPr/>
          <p:nvPr/>
        </p:nvSpPr>
        <p:spPr bwMode="auto">
          <a:xfrm>
            <a:off x="0" y="-20793"/>
            <a:ext cx="12211051"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chemeClr val="bg2">
              <a:lumMod val="50000"/>
              <a:alpha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 name="任意多边形 2"/>
          <p:cNvSpPr/>
          <p:nvPr/>
        </p:nvSpPr>
        <p:spPr bwMode="auto">
          <a:xfrm>
            <a:off x="0" y="1451406"/>
            <a:ext cx="12192000" cy="1428782"/>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 name="AutoShape 51"/>
          <p:cNvSpPr>
            <a:spLocks noChangeArrowheads="1"/>
          </p:cNvSpPr>
          <p:nvPr/>
        </p:nvSpPr>
        <p:spPr bwMode="gray">
          <a:xfrm>
            <a:off x="682278" y="3311098"/>
            <a:ext cx="10827441" cy="809524"/>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vi-VN" sz="4800" b="1" dirty="0">
                <a:solidFill>
                  <a:schemeClr val="bg2">
                    <a:lumMod val="50000"/>
                  </a:schemeClr>
                </a:solidFill>
                <a:latin typeface="SFU Futura" panose="00000400000000000000" pitchFamily="2" charset="0"/>
                <a:ea typeface="Noto Sans"/>
              </a:rPr>
              <a:t>PHÂN TÍCH &amp; THIẾT KẾ HỆ THỐNG</a:t>
            </a:r>
            <a:endParaRPr lang="vi-VN" altLang="vi-VN" sz="4800" b="1" dirty="0">
              <a:solidFill>
                <a:schemeClr val="bg2">
                  <a:lumMod val="50000"/>
                </a:schemeClr>
              </a:solidFill>
              <a:latin typeface="Noto Sans"/>
              <a:ea typeface="Noto Sans"/>
            </a:endParaRPr>
          </a:p>
        </p:txBody>
      </p:sp>
      <p:sp>
        <p:nvSpPr>
          <p:cNvPr id="12" name="任意多边形 11"/>
          <p:cNvSpPr/>
          <p:nvPr/>
        </p:nvSpPr>
        <p:spPr bwMode="auto">
          <a:xfrm>
            <a:off x="-7144" y="2108439"/>
            <a:ext cx="12211050" cy="773226"/>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chemeClr val="bg2">
                <a:lumMod val="25000"/>
              </a:schemeClr>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 name="矩形 4"/>
          <p:cNvSpPr/>
          <p:nvPr/>
        </p:nvSpPr>
        <p:spPr>
          <a:xfrm>
            <a:off x="4417148" y="501019"/>
            <a:ext cx="3357703" cy="1085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fontScale="92500"/>
          </a:bodyPr>
          <a:lstStyle/>
          <a:p>
            <a:pPr algn="ctr"/>
            <a:r>
              <a:rPr lang="en-US" altLang="zh-CN" sz="4700" b="1" dirty="0">
                <a:solidFill>
                  <a:schemeClr val="bg1"/>
                </a:solidFill>
                <a:latin typeface="SFU Futura" panose="00000400000000000000" pitchFamily="2" charset="0"/>
                <a:ea typeface="Noto Sans"/>
              </a:rPr>
              <a:t>CHƯƠNG 2</a:t>
            </a:r>
            <a:endParaRPr lang="zh-CN" altLang="en-US" sz="6000" b="1" dirty="0">
              <a:solidFill>
                <a:schemeClr val="bg1"/>
              </a:solidFill>
              <a:latin typeface="SFU Futura" panose="00000400000000000000" pitchFamily="2" charset="0"/>
              <a:ea typeface="字魂45号-冰宇雅宋" panose="00000500000000000000" pitchFamily="2" charset="-122"/>
            </a:endParaRPr>
          </a:p>
        </p:txBody>
      </p:sp>
    </p:spTree>
    <p:extLst>
      <p:ext uri="{BB962C8B-B14F-4D97-AF65-F5344CB8AC3E}">
        <p14:creationId xmlns:p14="http://schemas.microsoft.com/office/powerpoint/2010/main" val="138944534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1000"/>
                                        <p:tgtEl>
                                          <p:spTgt spid="1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1000"/>
                                        <p:tgtEl>
                                          <p:spTgt spid="2"/>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Vertical)">
                                      <p:cBhvr>
                                        <p:cTn id="16" dur="1000"/>
                                        <p:tgtEl>
                                          <p:spTgt spid="13"/>
                                        </p:tgtEl>
                                      </p:cBhvr>
                                    </p:animEffect>
                                  </p:childTnLst>
                                </p:cTn>
                              </p:par>
                            </p:childTnLst>
                          </p:cTn>
                        </p:par>
                        <p:par>
                          <p:cTn id="17" fill="hold" nodeType="afterGroup">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2" presetClass="entr" presetSubtype="2" fill="hold" grpId="0" nodeType="afterEffect">
                                  <p:stCondLst>
                                    <p:cond delay="0"/>
                                  </p:stCondLst>
                                  <p:iterate type="lt">
                                    <p:tmPct val="5000"/>
                                  </p:iterate>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200" fill="hold"/>
                                        <p:tgtEl>
                                          <p:spTgt spid="4"/>
                                        </p:tgtEl>
                                        <p:attrNameLst>
                                          <p:attrName>ppt_x</p:attrName>
                                        </p:attrNameLst>
                                      </p:cBhvr>
                                      <p:tavLst>
                                        <p:tav tm="0">
                                          <p:val>
                                            <p:strVal val="1+#ppt_w/2"/>
                                          </p:val>
                                        </p:tav>
                                        <p:tav tm="100000">
                                          <p:val>
                                            <p:strVal val="#ppt_x"/>
                                          </p:val>
                                        </p:tav>
                                      </p:tavLst>
                                    </p:anim>
                                    <p:anim calcmode="lin" valueType="num">
                                      <p:cBhvr additive="base">
                                        <p:cTn id="27" dur="1200" fill="hold"/>
                                        <p:tgtEl>
                                          <p:spTgt spid="4"/>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4020"/>
                            </p:stCondLst>
                            <p:childTnLst>
                              <p:par>
                                <p:cTn id="29" presetID="26" presetClass="emph" presetSubtype="0" fill="hold" grpId="1" nodeType="afterEffect">
                                  <p:stCondLst>
                                    <p:cond delay="0"/>
                                  </p:stCondLst>
                                  <p:iterate type="lt">
                                    <p:tmPct val="10000"/>
                                  </p:iterate>
                                  <p:childTnLst>
                                    <p:animEffect transition="out" filter="fade">
                                      <p:cBhvr>
                                        <p:cTn id="30" dur="750" tmFilter="0, 0; .2, .5; .8, .5; 1, 0"/>
                                        <p:tgtEl>
                                          <p:spTgt spid="4"/>
                                        </p:tgtEl>
                                      </p:cBhvr>
                                    </p:animEffect>
                                    <p:animScale>
                                      <p:cBhvr>
                                        <p:cTn id="3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3" grpId="0" animBg="1"/>
      <p:bldP spid="4" grpId="0"/>
      <p:bldP spid="4" grpId="1"/>
      <p:bldP spid="12"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1"/>
          <p:cNvSpPr txBox="1"/>
          <p:nvPr/>
        </p:nvSpPr>
        <p:spPr>
          <a:xfrm>
            <a:off x="805885" y="1342494"/>
            <a:ext cx="9285183" cy="959588"/>
          </a:xfrm>
          <a:prstGeom prst="rect">
            <a:avLst/>
          </a:prstGeom>
          <a:noFill/>
        </p:spPr>
        <p:txBody>
          <a:bodyPr wrap="square" lIns="0" tIns="0" rIns="0" bIns="0" rtlCol="0">
            <a:normAutofit/>
          </a:bodyPr>
          <a:lstStyle/>
          <a:p>
            <a:pPr algn="just">
              <a:lnSpc>
                <a:spcPct val="120000"/>
              </a:lnSpc>
            </a:pP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Mô</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hình</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kiến</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trúc</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hệ</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thống</a:t>
            </a:r>
            <a:endParaRPr lang="en-US" altLang="zh-C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endParaRPr>
          </a:p>
          <a:p>
            <a:pPr algn="just">
              <a:lnSpc>
                <a:spcPct val="150000"/>
              </a:lnSpc>
            </a:pPr>
            <a:endParaRPr lang="en-US" altLang="zh-CN" sz="2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7" name="组合 6"/>
          <p:cNvGrpSpPr/>
          <p:nvPr/>
        </p:nvGrpSpPr>
        <p:grpSpPr>
          <a:xfrm>
            <a:off x="607745" y="487137"/>
            <a:ext cx="6605394" cy="446380"/>
            <a:chOff x="607745" y="487137"/>
            <a:chExt cx="6605394" cy="446380"/>
          </a:xfrm>
        </p:grpSpPr>
        <p:sp>
          <p:nvSpPr>
            <p:cNvPr id="8" name="文本框 7"/>
            <p:cNvSpPr txBox="1"/>
            <p:nvPr/>
          </p:nvSpPr>
          <p:spPr>
            <a:xfrm>
              <a:off x="5093157" y="487137"/>
              <a:ext cx="2119982" cy="446380"/>
            </a:xfrm>
            <a:prstGeom prst="rect">
              <a:avLst/>
            </a:prstGeom>
            <a:noFill/>
          </p:spPr>
          <p:txBody>
            <a:bodyPr wrap="none" rtlCol="0">
              <a:normAutofit/>
            </a:bodyPr>
            <a:lstStyle/>
            <a:p>
              <a:pPr algn="ctr"/>
              <a:endParaRPr lang="vi-VN" altLang="vi-VN" sz="2300" b="1" dirty="0">
                <a:solidFill>
                  <a:schemeClr val="tx1">
                    <a:lumMod val="85000"/>
                    <a:lumOff val="15000"/>
                  </a:schemeClr>
                </a:solidFill>
                <a:latin typeface="Noto Sans"/>
                <a:ea typeface="Noto Sans"/>
              </a:endParaRPr>
            </a:p>
          </p:txBody>
        </p:sp>
        <p:sp>
          <p:nvSpPr>
            <p:cNvPr id="9" name="文本框 8"/>
            <p:cNvSpPr txBox="1"/>
            <p:nvPr/>
          </p:nvSpPr>
          <p:spPr>
            <a:xfrm>
              <a:off x="607745" y="557927"/>
              <a:ext cx="5974124" cy="304800"/>
            </a:xfrm>
            <a:prstGeom prst="rect">
              <a:avLst/>
            </a:prstGeom>
            <a:noFill/>
          </p:spPr>
          <p:txBody>
            <a:bodyPr wrap="square" rtlCol="0">
              <a:noAutofit/>
            </a:bodyPr>
            <a:lstStyle/>
            <a:p>
              <a:pPr algn="ct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2.1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Phân</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Tích</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Phần</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Cứng</a:t>
              </a:r>
              <a:endParaRPr lang="zh-CN" altLang="en-US" sz="3500" dirty="0">
                <a:solidFill>
                  <a:schemeClr val="tx1">
                    <a:lumMod val="95000"/>
                    <a:lumOff val="5000"/>
                  </a:schemeClr>
                </a:solidFill>
                <a:latin typeface="SFU Futura" panose="00000400000000000000" pitchFamily="2" charset="0"/>
                <a:ea typeface="字魂105号-简雅黑" panose="00000500000000000000" pitchFamily="2" charset="-122"/>
                <a:cs typeface="Aparajita" panose="020B0604020202020204" pitchFamily="34" charset="0"/>
              </a:endParaRPr>
            </a:p>
          </p:txBody>
        </p:sp>
      </p:grpSp>
      <p:sp>
        <p:nvSpPr>
          <p:cNvPr id="10" name="TextBox 9">
            <a:extLst>
              <a:ext uri="{FF2B5EF4-FFF2-40B4-BE49-F238E27FC236}">
                <a16:creationId xmlns:a16="http://schemas.microsoft.com/office/drawing/2014/main" id="{F9D10998-3EBA-F813-B299-38C60EEA194A}"/>
              </a:ext>
            </a:extLst>
          </p:cNvPr>
          <p:cNvSpPr txBox="1"/>
          <p:nvPr/>
        </p:nvSpPr>
        <p:spPr>
          <a:xfrm>
            <a:off x="358112" y="4764851"/>
            <a:ext cx="3706262" cy="1384995"/>
          </a:xfrm>
          <a:prstGeom prst="rect">
            <a:avLst/>
          </a:prstGeom>
          <a:noFill/>
        </p:spPr>
        <p:txBody>
          <a:bodyPr wrap="square">
            <a:spAutoFit/>
          </a:bodyPr>
          <a:lstStyle/>
          <a:p>
            <a:pPr lvl="0"/>
            <a:r>
              <a:rPr lang="en-US" sz="1400" b="1" dirty="0" err="1">
                <a:latin typeface="SFU Futura" panose="00000400000000000000" pitchFamily="2" charset="0"/>
              </a:rPr>
              <a:t>Khối</a:t>
            </a:r>
            <a:r>
              <a:rPr lang="en-US" sz="1400" b="1" dirty="0">
                <a:latin typeface="SFU Futura" panose="00000400000000000000" pitchFamily="2" charset="0"/>
              </a:rPr>
              <a:t> </a:t>
            </a:r>
            <a:r>
              <a:rPr lang="en-US" sz="1400" b="1" dirty="0" err="1">
                <a:latin typeface="SFU Futura" panose="00000400000000000000" pitchFamily="2" charset="0"/>
              </a:rPr>
              <a:t>Đầu</a:t>
            </a:r>
            <a:r>
              <a:rPr lang="en-US" sz="1400" b="1" dirty="0">
                <a:latin typeface="SFU Futura" panose="00000400000000000000" pitchFamily="2" charset="0"/>
              </a:rPr>
              <a:t> </a:t>
            </a:r>
            <a:r>
              <a:rPr lang="en-US" sz="1400" b="1" dirty="0" err="1">
                <a:latin typeface="SFU Futura" panose="00000400000000000000" pitchFamily="2" charset="0"/>
              </a:rPr>
              <a:t>Vào</a:t>
            </a:r>
            <a:endParaRPr lang="en-US" sz="1400" b="1" dirty="0">
              <a:latin typeface="SFU Futura" panose="00000400000000000000" pitchFamily="2" charset="0"/>
            </a:endParaRPr>
          </a:p>
          <a:p>
            <a:pPr lvl="0"/>
            <a:r>
              <a:rPr lang="en-US" sz="1400" dirty="0" err="1">
                <a:latin typeface="SFU Futura" panose="00000400000000000000" pitchFamily="2" charset="0"/>
              </a:rPr>
              <a:t>Chứa</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cảm</a:t>
            </a:r>
            <a:r>
              <a:rPr lang="en-US" sz="1400" dirty="0">
                <a:latin typeface="SFU Futura" panose="00000400000000000000" pitchFamily="2" charset="0"/>
              </a:rPr>
              <a:t> </a:t>
            </a:r>
            <a:r>
              <a:rPr lang="en-US" sz="1400" dirty="0" err="1">
                <a:latin typeface="SFU Futura" panose="00000400000000000000" pitchFamily="2" charset="0"/>
              </a:rPr>
              <a:t>biến</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thiết</a:t>
            </a:r>
            <a:r>
              <a:rPr lang="en-US" sz="1400" dirty="0">
                <a:latin typeface="SFU Futura" panose="00000400000000000000" pitchFamily="2" charset="0"/>
              </a:rPr>
              <a:t> </a:t>
            </a:r>
            <a:r>
              <a:rPr lang="en-US" sz="1400" dirty="0" err="1">
                <a:latin typeface="SFU Futura" panose="00000400000000000000" pitchFamily="2" charset="0"/>
              </a:rPr>
              <a:t>bị</a:t>
            </a:r>
            <a:r>
              <a:rPr lang="en-US" sz="1400" dirty="0">
                <a:latin typeface="SFU Futura" panose="00000400000000000000" pitchFamily="2" charset="0"/>
              </a:rPr>
              <a:t> </a:t>
            </a:r>
            <a:r>
              <a:rPr lang="en-US" sz="1400" dirty="0" err="1">
                <a:latin typeface="SFU Futura" panose="00000400000000000000" pitchFamily="2" charset="0"/>
              </a:rPr>
              <a:t>thu</a:t>
            </a:r>
            <a:r>
              <a:rPr lang="en-US" sz="1400" dirty="0">
                <a:latin typeface="SFU Futura" panose="00000400000000000000" pitchFamily="2" charset="0"/>
              </a:rPr>
              <a:t> </a:t>
            </a:r>
            <a:r>
              <a:rPr lang="en-US" sz="1400" dirty="0" err="1">
                <a:latin typeface="SFU Futura" panose="00000400000000000000" pitchFamily="2" charset="0"/>
              </a:rPr>
              <a:t>thập</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từ</a:t>
            </a:r>
            <a:r>
              <a:rPr lang="en-US" sz="1400" dirty="0">
                <a:latin typeface="SFU Futura" panose="00000400000000000000" pitchFamily="2" charset="0"/>
              </a:rPr>
              <a:t> </a:t>
            </a:r>
            <a:r>
              <a:rPr lang="en-US" sz="1400" dirty="0" err="1">
                <a:latin typeface="SFU Futura" panose="00000400000000000000" pitchFamily="2" charset="0"/>
              </a:rPr>
              <a:t>môi</a:t>
            </a:r>
            <a:r>
              <a:rPr lang="en-US" sz="1400" dirty="0">
                <a:latin typeface="SFU Futura" panose="00000400000000000000" pitchFamily="2" charset="0"/>
              </a:rPr>
              <a:t> </a:t>
            </a:r>
            <a:r>
              <a:rPr lang="en-US" sz="1400" dirty="0" err="1">
                <a:latin typeface="SFU Futura" panose="00000400000000000000" pitchFamily="2" charset="0"/>
              </a:rPr>
              <a:t>trường</a:t>
            </a:r>
            <a:r>
              <a:rPr lang="en-US" sz="1400" dirty="0">
                <a:latin typeface="SFU Futura" panose="00000400000000000000" pitchFamily="2" charset="0"/>
              </a:rPr>
              <a:t> </a:t>
            </a:r>
            <a:r>
              <a:rPr lang="en-US" sz="1400" dirty="0" err="1">
                <a:latin typeface="SFU Futura" panose="00000400000000000000" pitchFamily="2" charset="0"/>
              </a:rPr>
              <a:t>xung</a:t>
            </a:r>
            <a:r>
              <a:rPr lang="en-US" sz="1400" dirty="0">
                <a:latin typeface="SFU Futura" panose="00000400000000000000" pitchFamily="2" charset="0"/>
              </a:rPr>
              <a:t> </a:t>
            </a:r>
            <a:r>
              <a:rPr lang="en-US" sz="1400" dirty="0" err="1">
                <a:latin typeface="SFU Futura" panose="00000400000000000000" pitchFamily="2" charset="0"/>
              </a:rPr>
              <a:t>quanh</a:t>
            </a:r>
            <a:r>
              <a:rPr lang="en-US" sz="1400" dirty="0">
                <a:latin typeface="SFU Futura" panose="00000400000000000000" pitchFamily="2" charset="0"/>
              </a:rPr>
              <a:t>.</a:t>
            </a:r>
          </a:p>
          <a:p>
            <a:pPr lvl="0"/>
            <a:endParaRPr lang="en-US" sz="1400" dirty="0">
              <a:latin typeface="SFU Futura" panose="00000400000000000000" pitchFamily="2" charset="0"/>
            </a:endParaRPr>
          </a:p>
          <a:p>
            <a:pPr lvl="0"/>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thu</a:t>
            </a:r>
            <a:r>
              <a:rPr lang="en-US" sz="1400" dirty="0">
                <a:latin typeface="SFU Futura" panose="00000400000000000000" pitchFamily="2" charset="0"/>
              </a:rPr>
              <a:t> </a:t>
            </a:r>
            <a:r>
              <a:rPr lang="en-US" sz="1400" dirty="0" err="1">
                <a:latin typeface="SFU Futura" panose="00000400000000000000" pitchFamily="2" charset="0"/>
              </a:rPr>
              <a:t>thập</a:t>
            </a:r>
            <a:r>
              <a:rPr lang="en-US" sz="1400" dirty="0">
                <a:latin typeface="SFU Futura" panose="00000400000000000000" pitchFamily="2" charset="0"/>
              </a:rPr>
              <a:t> </a:t>
            </a:r>
            <a:r>
              <a:rPr lang="en-US" sz="1400" dirty="0" err="1">
                <a:latin typeface="SFU Futura" panose="00000400000000000000" pitchFamily="2" charset="0"/>
              </a:rPr>
              <a:t>được</a:t>
            </a:r>
            <a:r>
              <a:rPr lang="en-US" sz="1400" dirty="0">
                <a:latin typeface="SFU Futura" panose="00000400000000000000" pitchFamily="2" charset="0"/>
              </a:rPr>
              <a:t> </a:t>
            </a:r>
            <a:r>
              <a:rPr lang="en-US" sz="1400" dirty="0" err="1">
                <a:latin typeface="SFU Futura" panose="00000400000000000000" pitchFamily="2" charset="0"/>
              </a:rPr>
              <a:t>đến</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Xử</a:t>
            </a:r>
            <a:r>
              <a:rPr lang="en-US" sz="1400" dirty="0">
                <a:latin typeface="SFU Futura" panose="00000400000000000000" pitchFamily="2" charset="0"/>
              </a:rPr>
              <a:t> </a:t>
            </a:r>
            <a:r>
              <a:rPr lang="en-US" sz="1400" dirty="0" err="1">
                <a:latin typeface="SFU Futura" panose="00000400000000000000" pitchFamily="2" charset="0"/>
              </a:rPr>
              <a:t>Lý</a:t>
            </a:r>
            <a:r>
              <a:rPr lang="en-US" sz="1400" dirty="0">
                <a:latin typeface="SFU Futura" panose="00000400000000000000" pitchFamily="2" charset="0"/>
              </a:rPr>
              <a:t> </a:t>
            </a:r>
            <a:r>
              <a:rPr lang="en-US" sz="1400" dirty="0" err="1">
                <a:latin typeface="SFU Futura" panose="00000400000000000000" pitchFamily="2" charset="0"/>
              </a:rPr>
              <a:t>để</a:t>
            </a:r>
            <a:r>
              <a:rPr lang="en-US" sz="1400" dirty="0">
                <a:latin typeface="SFU Futura" panose="00000400000000000000" pitchFamily="2" charset="0"/>
              </a:rPr>
              <a:t> </a:t>
            </a:r>
            <a:r>
              <a:rPr lang="en-US" sz="1400" dirty="0" err="1">
                <a:latin typeface="SFU Futura" panose="00000400000000000000" pitchFamily="2" charset="0"/>
              </a:rPr>
              <a:t>phân</a:t>
            </a:r>
            <a:r>
              <a:rPr lang="en-US" sz="1400" dirty="0">
                <a:latin typeface="SFU Futura" panose="00000400000000000000" pitchFamily="2" charset="0"/>
              </a:rPr>
              <a:t> </a:t>
            </a:r>
            <a:r>
              <a:rPr lang="en-US" sz="1400" dirty="0" err="1">
                <a:latin typeface="SFU Futura" panose="00000400000000000000" pitchFamily="2" charset="0"/>
              </a:rPr>
              <a:t>tích</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đưa</a:t>
            </a:r>
            <a:r>
              <a:rPr lang="en-US" sz="1400" dirty="0">
                <a:latin typeface="SFU Futura" panose="00000400000000000000" pitchFamily="2" charset="0"/>
              </a:rPr>
              <a:t> </a:t>
            </a:r>
            <a:r>
              <a:rPr lang="en-US" sz="1400" dirty="0" err="1">
                <a:latin typeface="SFU Futura" panose="00000400000000000000" pitchFamily="2" charset="0"/>
              </a:rPr>
              <a:t>ra</a:t>
            </a:r>
            <a:r>
              <a:rPr lang="en-US" sz="1400" dirty="0">
                <a:latin typeface="SFU Futura" panose="00000400000000000000" pitchFamily="2" charset="0"/>
              </a:rPr>
              <a:t> </a:t>
            </a:r>
            <a:r>
              <a:rPr lang="en-US" sz="1400" dirty="0" err="1">
                <a:latin typeface="SFU Futura" panose="00000400000000000000" pitchFamily="2" charset="0"/>
              </a:rPr>
              <a:t>quyết</a:t>
            </a:r>
            <a:r>
              <a:rPr lang="en-US" sz="1400" dirty="0">
                <a:latin typeface="SFU Futura" panose="00000400000000000000" pitchFamily="2" charset="0"/>
              </a:rPr>
              <a:t> </a:t>
            </a:r>
            <a:r>
              <a:rPr lang="en-US" sz="1400" dirty="0" err="1">
                <a:latin typeface="SFU Futura" panose="00000400000000000000" pitchFamily="2" charset="0"/>
              </a:rPr>
              <a:t>định</a:t>
            </a:r>
            <a:r>
              <a:rPr lang="en-US" sz="1400" dirty="0">
                <a:latin typeface="SFU Futura" panose="00000400000000000000" pitchFamily="2" charset="0"/>
              </a:rPr>
              <a:t>.</a:t>
            </a:r>
          </a:p>
        </p:txBody>
      </p:sp>
      <p:sp>
        <p:nvSpPr>
          <p:cNvPr id="11" name="TextBox 10">
            <a:extLst>
              <a:ext uri="{FF2B5EF4-FFF2-40B4-BE49-F238E27FC236}">
                <a16:creationId xmlns:a16="http://schemas.microsoft.com/office/drawing/2014/main" id="{BDA4D192-73BE-7882-7359-6CD9018F37E5}"/>
              </a:ext>
            </a:extLst>
          </p:cNvPr>
          <p:cNvSpPr txBox="1"/>
          <p:nvPr/>
        </p:nvSpPr>
        <p:spPr>
          <a:xfrm>
            <a:off x="9160960" y="1746018"/>
            <a:ext cx="2888415" cy="2031325"/>
          </a:xfrm>
          <a:prstGeom prst="rect">
            <a:avLst/>
          </a:prstGeom>
          <a:noFill/>
        </p:spPr>
        <p:txBody>
          <a:bodyPr wrap="square" rtlCol="0">
            <a:spAutoFit/>
          </a:bodyPr>
          <a:lstStyle/>
          <a:p>
            <a:pPr lvl="0"/>
            <a:r>
              <a:rPr lang="en-US" sz="1400" b="1" dirty="0" err="1">
                <a:latin typeface="SFU Futura" panose="00000400000000000000" pitchFamily="2" charset="0"/>
              </a:rPr>
              <a:t>Khối</a:t>
            </a:r>
            <a:r>
              <a:rPr lang="en-US" sz="1400" b="1" dirty="0">
                <a:latin typeface="SFU Futura" panose="00000400000000000000" pitchFamily="2" charset="0"/>
              </a:rPr>
              <a:t> </a:t>
            </a:r>
            <a:r>
              <a:rPr lang="en-US" sz="1400" b="1" dirty="0" err="1">
                <a:latin typeface="SFU Futura" panose="00000400000000000000" pitchFamily="2" charset="0"/>
              </a:rPr>
              <a:t>Đầu</a:t>
            </a:r>
            <a:r>
              <a:rPr lang="en-US" sz="1400" b="1" dirty="0">
                <a:latin typeface="SFU Futura" panose="00000400000000000000" pitchFamily="2" charset="0"/>
              </a:rPr>
              <a:t> Ra</a:t>
            </a:r>
          </a:p>
          <a:p>
            <a:pPr lvl="0"/>
            <a:r>
              <a:rPr lang="en-US" sz="1400" dirty="0" err="1">
                <a:latin typeface="SFU Futura" panose="00000400000000000000" pitchFamily="2" charset="0"/>
              </a:rPr>
              <a:t>Chứa</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thiết</a:t>
            </a:r>
            <a:r>
              <a:rPr lang="en-US" sz="1400" dirty="0">
                <a:latin typeface="SFU Futura" panose="00000400000000000000" pitchFamily="2" charset="0"/>
              </a:rPr>
              <a:t> </a:t>
            </a:r>
            <a:r>
              <a:rPr lang="en-US" sz="1400" dirty="0" err="1">
                <a:latin typeface="SFU Futura" panose="00000400000000000000" pitchFamily="2" charset="0"/>
              </a:rPr>
              <a:t>bị</a:t>
            </a:r>
            <a:r>
              <a:rPr lang="en-US" sz="1400" dirty="0">
                <a:latin typeface="SFU Futura" panose="00000400000000000000" pitchFamily="2" charset="0"/>
              </a:rPr>
              <a:t> </a:t>
            </a:r>
            <a:r>
              <a:rPr lang="en-US" sz="1400" dirty="0" err="1">
                <a:latin typeface="SFU Futura" panose="00000400000000000000" pitchFamily="2" charset="0"/>
              </a:rPr>
              <a:t>thực</a:t>
            </a:r>
            <a:r>
              <a:rPr lang="en-US" sz="1400" dirty="0">
                <a:latin typeface="SFU Futura" panose="00000400000000000000" pitchFamily="2" charset="0"/>
              </a:rPr>
              <a:t> </a:t>
            </a:r>
            <a:r>
              <a:rPr lang="en-US" sz="1400" dirty="0" err="1">
                <a:latin typeface="SFU Futura" panose="00000400000000000000" pitchFamily="2" charset="0"/>
              </a:rPr>
              <a:t>thi</a:t>
            </a:r>
            <a:r>
              <a:rPr lang="en-US" sz="1400" dirty="0">
                <a:latin typeface="SFU Futura" panose="00000400000000000000" pitchFamily="2" charset="0"/>
              </a:rPr>
              <a:t> (</a:t>
            </a:r>
            <a:r>
              <a:rPr lang="en-US" sz="1400" dirty="0" err="1">
                <a:latin typeface="SFU Futura" panose="00000400000000000000" pitchFamily="2" charset="0"/>
              </a:rPr>
              <a:t>như</a:t>
            </a:r>
            <a:r>
              <a:rPr lang="en-US" sz="1400" dirty="0">
                <a:latin typeface="SFU Futura" panose="00000400000000000000" pitchFamily="2" charset="0"/>
              </a:rPr>
              <a:t> </a:t>
            </a:r>
            <a:r>
              <a:rPr lang="en-US" sz="1400" dirty="0" err="1">
                <a:latin typeface="SFU Futura" panose="00000400000000000000" pitchFamily="2" charset="0"/>
              </a:rPr>
              <a:t>động</a:t>
            </a:r>
            <a:r>
              <a:rPr lang="en-US" sz="1400" dirty="0">
                <a:latin typeface="SFU Futura" panose="00000400000000000000" pitchFamily="2" charset="0"/>
              </a:rPr>
              <a:t> </a:t>
            </a:r>
            <a:r>
              <a:rPr lang="en-US" sz="1400" dirty="0" err="1">
                <a:latin typeface="SFU Futura" panose="00000400000000000000" pitchFamily="2" charset="0"/>
              </a:rPr>
              <a:t>cơ</a:t>
            </a:r>
            <a:r>
              <a:rPr lang="en-US" sz="1400" dirty="0">
                <a:latin typeface="SFU Futura" panose="00000400000000000000" pitchFamily="2" charset="0"/>
              </a:rPr>
              <a:t>, </a:t>
            </a:r>
            <a:r>
              <a:rPr lang="en-US" sz="1400" dirty="0" err="1">
                <a:latin typeface="SFU Futura" panose="00000400000000000000" pitchFamily="2" charset="0"/>
              </a:rPr>
              <a:t>màn</a:t>
            </a:r>
            <a:r>
              <a:rPr lang="en-US" sz="1400" dirty="0">
                <a:latin typeface="SFU Futura" panose="00000400000000000000" pitchFamily="2" charset="0"/>
              </a:rPr>
              <a:t> </a:t>
            </a:r>
            <a:r>
              <a:rPr lang="en-US" sz="1400" dirty="0" err="1">
                <a:latin typeface="SFU Futura" panose="00000400000000000000" pitchFamily="2" charset="0"/>
              </a:rPr>
              <a:t>hình</a:t>
            </a:r>
            <a:r>
              <a:rPr lang="en-US" sz="1400" dirty="0">
                <a:latin typeface="SFU Futura" panose="00000400000000000000" pitchFamily="2" charset="0"/>
              </a:rPr>
              <a:t> </a:t>
            </a:r>
            <a:r>
              <a:rPr lang="en-US" sz="1400" dirty="0" err="1">
                <a:latin typeface="SFU Futura" panose="00000400000000000000" pitchFamily="2" charset="0"/>
              </a:rPr>
              <a:t>hiển</a:t>
            </a:r>
            <a:r>
              <a:rPr lang="en-US" sz="1400" dirty="0">
                <a:latin typeface="SFU Futura" panose="00000400000000000000" pitchFamily="2" charset="0"/>
              </a:rPr>
              <a:t> </a:t>
            </a:r>
            <a:r>
              <a:rPr lang="en-US" sz="1400" dirty="0" err="1">
                <a:latin typeface="SFU Futura" panose="00000400000000000000" pitchFamily="2" charset="0"/>
              </a:rPr>
              <a:t>thị</a:t>
            </a:r>
            <a:r>
              <a:rPr lang="en-US" sz="1400" dirty="0">
                <a:latin typeface="SFU Futura" panose="00000400000000000000" pitchFamily="2" charset="0"/>
              </a:rPr>
              <a:t>, </a:t>
            </a:r>
            <a:r>
              <a:rPr lang="en-US" sz="1400" dirty="0" err="1">
                <a:latin typeface="SFU Futura" panose="00000400000000000000" pitchFamily="2" charset="0"/>
              </a:rPr>
              <a:t>còi</a:t>
            </a:r>
            <a:r>
              <a:rPr lang="en-US" sz="1400" dirty="0">
                <a:latin typeface="SFU Futura" panose="00000400000000000000" pitchFamily="2" charset="0"/>
              </a:rPr>
              <a:t> </a:t>
            </a:r>
            <a:r>
              <a:rPr lang="en-US" sz="1400" dirty="0" err="1">
                <a:latin typeface="SFU Futura" panose="00000400000000000000" pitchFamily="2" charset="0"/>
              </a:rPr>
              <a:t>báo</a:t>
            </a:r>
            <a:r>
              <a:rPr lang="en-US" sz="1400" dirty="0">
                <a:latin typeface="SFU Futura" panose="00000400000000000000" pitchFamily="2" charset="0"/>
              </a:rPr>
              <a:t> </a:t>
            </a:r>
            <a:r>
              <a:rPr lang="en-US" sz="1400" dirty="0" err="1">
                <a:latin typeface="SFU Futura" panose="00000400000000000000" pitchFamily="2" charset="0"/>
              </a:rPr>
              <a:t>động</a:t>
            </a:r>
            <a:r>
              <a:rPr lang="en-US" sz="1400" dirty="0">
                <a:latin typeface="SFU Futura" panose="00000400000000000000" pitchFamily="2" charset="0"/>
              </a:rPr>
              <a:t>, v.v.).</a:t>
            </a:r>
          </a:p>
          <a:p>
            <a:pPr lvl="0"/>
            <a:endParaRPr lang="en-US" sz="1400" dirty="0">
              <a:latin typeface="SFU Futura" panose="00000400000000000000" pitchFamily="2" charset="0"/>
            </a:endParaRPr>
          </a:p>
          <a:p>
            <a:pPr lvl="0"/>
            <a:r>
              <a:rPr lang="en-US" sz="1400" dirty="0" err="1">
                <a:latin typeface="SFU Futura" panose="00000400000000000000" pitchFamily="2" charset="0"/>
              </a:rPr>
              <a:t>Nhận</a:t>
            </a:r>
            <a:r>
              <a:rPr lang="en-US" sz="1400" dirty="0">
                <a:latin typeface="SFU Futura" panose="00000400000000000000" pitchFamily="2" charset="0"/>
              </a:rPr>
              <a:t> </a:t>
            </a:r>
            <a:r>
              <a:rPr lang="en-US" sz="1400" dirty="0" err="1">
                <a:latin typeface="SFU Futura" panose="00000400000000000000" pitchFamily="2" charset="0"/>
              </a:rPr>
              <a:t>lệnh</a:t>
            </a:r>
            <a:r>
              <a:rPr lang="en-US" sz="1400" dirty="0">
                <a:latin typeface="SFU Futura" panose="00000400000000000000" pitchFamily="2" charset="0"/>
              </a:rPr>
              <a:t> </a:t>
            </a:r>
            <a:r>
              <a:rPr lang="en-US" sz="1400" dirty="0" err="1">
                <a:latin typeface="SFU Futura" panose="00000400000000000000" pitchFamily="2" charset="0"/>
              </a:rPr>
              <a:t>từ</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Xử</a:t>
            </a:r>
            <a:r>
              <a:rPr lang="en-US" sz="1400" dirty="0">
                <a:latin typeface="SFU Futura" panose="00000400000000000000" pitchFamily="2" charset="0"/>
              </a:rPr>
              <a:t> Lý </a:t>
            </a:r>
            <a:r>
              <a:rPr lang="en-US" sz="1400" dirty="0" err="1">
                <a:latin typeface="SFU Futura" panose="00000400000000000000" pitchFamily="2" charset="0"/>
              </a:rPr>
              <a:t>thông</a:t>
            </a:r>
            <a:r>
              <a:rPr lang="en-US" sz="1400" dirty="0">
                <a:latin typeface="SFU Futura" panose="00000400000000000000" pitchFamily="2" charset="0"/>
              </a:rPr>
              <a:t> qua </a:t>
            </a:r>
            <a:r>
              <a:rPr lang="en-US" sz="1400" dirty="0" err="1">
                <a:latin typeface="SFU Futura" panose="00000400000000000000" pitchFamily="2" charset="0"/>
              </a:rPr>
              <a:t>khối</a:t>
            </a:r>
            <a:r>
              <a:rPr lang="en-US" sz="1400" dirty="0">
                <a:latin typeface="SFU Futura" panose="00000400000000000000" pitchFamily="2" charset="0"/>
              </a:rPr>
              <a:t> Giao </a:t>
            </a:r>
            <a:r>
              <a:rPr lang="en-US" sz="1400" dirty="0" err="1">
                <a:latin typeface="SFU Futura" panose="00000400000000000000" pitchFamily="2" charset="0"/>
              </a:rPr>
              <a:t>Tiếp</a:t>
            </a:r>
            <a:r>
              <a:rPr lang="en-US" sz="1400" dirty="0">
                <a:latin typeface="SFU Futura" panose="00000400000000000000" pitchFamily="2" charset="0"/>
              </a:rPr>
              <a:t> </a:t>
            </a:r>
            <a:r>
              <a:rPr lang="en-US" sz="1400" dirty="0" err="1">
                <a:latin typeface="SFU Futura" panose="00000400000000000000" pitchFamily="2" charset="0"/>
              </a:rPr>
              <a:t>để</a:t>
            </a:r>
            <a:r>
              <a:rPr lang="en-US" sz="1400" dirty="0">
                <a:latin typeface="SFU Futura" panose="00000400000000000000" pitchFamily="2" charset="0"/>
              </a:rPr>
              <a:t> </a:t>
            </a:r>
            <a:r>
              <a:rPr lang="en-US" sz="1400" dirty="0" err="1">
                <a:latin typeface="SFU Futura" panose="00000400000000000000" pitchFamily="2" charset="0"/>
              </a:rPr>
              <a:t>thực</a:t>
            </a:r>
            <a:r>
              <a:rPr lang="en-US" sz="1400" dirty="0">
                <a:latin typeface="SFU Futura" panose="00000400000000000000" pitchFamily="2" charset="0"/>
              </a:rPr>
              <a:t> </a:t>
            </a:r>
            <a:r>
              <a:rPr lang="en-US" sz="1400" dirty="0" err="1">
                <a:latin typeface="SFU Futura" panose="00000400000000000000" pitchFamily="2" charset="0"/>
              </a:rPr>
              <a:t>hiện</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hành</a:t>
            </a:r>
            <a:r>
              <a:rPr lang="en-US" sz="1400" dirty="0">
                <a:latin typeface="SFU Futura" panose="00000400000000000000" pitchFamily="2" charset="0"/>
              </a:rPr>
              <a:t> </a:t>
            </a:r>
            <a:r>
              <a:rPr lang="en-US" sz="1400" dirty="0" err="1">
                <a:latin typeface="SFU Futura" panose="00000400000000000000" pitchFamily="2" charset="0"/>
              </a:rPr>
              <a:t>động</a:t>
            </a:r>
            <a:r>
              <a:rPr lang="en-US" sz="1400" dirty="0">
                <a:latin typeface="SFU Futura" panose="00000400000000000000" pitchFamily="2" charset="0"/>
              </a:rPr>
              <a:t> </a:t>
            </a:r>
            <a:r>
              <a:rPr lang="en-US" sz="1400" dirty="0" err="1">
                <a:latin typeface="SFU Futura" panose="00000400000000000000" pitchFamily="2" charset="0"/>
              </a:rPr>
              <a:t>theo</a:t>
            </a:r>
            <a:r>
              <a:rPr lang="en-US" sz="1400" dirty="0">
                <a:latin typeface="SFU Futura" panose="00000400000000000000" pitchFamily="2" charset="0"/>
              </a:rPr>
              <a:t> </a:t>
            </a:r>
            <a:r>
              <a:rPr lang="en-US" sz="1400" dirty="0" err="1">
                <a:latin typeface="SFU Futura" panose="00000400000000000000" pitchFamily="2" charset="0"/>
              </a:rPr>
              <a:t>kịch</a:t>
            </a:r>
            <a:r>
              <a:rPr lang="en-US" sz="1400" dirty="0">
                <a:latin typeface="SFU Futura" panose="00000400000000000000" pitchFamily="2" charset="0"/>
              </a:rPr>
              <a:t> </a:t>
            </a:r>
            <a:r>
              <a:rPr lang="en-US" sz="1400" dirty="0" err="1">
                <a:latin typeface="SFU Futura" panose="00000400000000000000" pitchFamily="2" charset="0"/>
              </a:rPr>
              <a:t>bản</a:t>
            </a:r>
            <a:r>
              <a:rPr lang="en-US" sz="1400" dirty="0">
                <a:latin typeface="SFU Futura" panose="00000400000000000000" pitchFamily="2" charset="0"/>
              </a:rPr>
              <a:t> </a:t>
            </a:r>
            <a:r>
              <a:rPr lang="en-US" sz="1400" dirty="0" err="1">
                <a:latin typeface="SFU Futura" panose="00000400000000000000" pitchFamily="2" charset="0"/>
              </a:rPr>
              <a:t>được</a:t>
            </a:r>
            <a:r>
              <a:rPr lang="en-US" sz="1400" dirty="0">
                <a:latin typeface="SFU Futura" panose="00000400000000000000" pitchFamily="2" charset="0"/>
              </a:rPr>
              <a:t> </a:t>
            </a:r>
            <a:r>
              <a:rPr lang="en-US" sz="1400" dirty="0" err="1">
                <a:latin typeface="SFU Futura" panose="00000400000000000000" pitchFamily="2" charset="0"/>
              </a:rPr>
              <a:t>lập</a:t>
            </a:r>
            <a:r>
              <a:rPr lang="en-US" sz="1400" dirty="0">
                <a:latin typeface="SFU Futura" panose="00000400000000000000" pitchFamily="2" charset="0"/>
              </a:rPr>
              <a:t> </a:t>
            </a:r>
            <a:r>
              <a:rPr lang="en-US" sz="1400" dirty="0" err="1">
                <a:latin typeface="SFU Futura" panose="00000400000000000000" pitchFamily="2" charset="0"/>
              </a:rPr>
              <a:t>trình</a:t>
            </a:r>
            <a:r>
              <a:rPr lang="en-US" sz="1400" dirty="0">
                <a:latin typeface="SFU Futura" panose="00000400000000000000" pitchFamily="2" charset="0"/>
              </a:rPr>
              <a:t>.</a:t>
            </a:r>
          </a:p>
        </p:txBody>
      </p:sp>
      <p:sp>
        <p:nvSpPr>
          <p:cNvPr id="13" name="TextBox 12">
            <a:extLst>
              <a:ext uri="{FF2B5EF4-FFF2-40B4-BE49-F238E27FC236}">
                <a16:creationId xmlns:a16="http://schemas.microsoft.com/office/drawing/2014/main" id="{8E02BD85-30B2-498A-C330-ADA4B6DD42C6}"/>
              </a:ext>
            </a:extLst>
          </p:cNvPr>
          <p:cNvSpPr txBox="1"/>
          <p:nvPr/>
        </p:nvSpPr>
        <p:spPr>
          <a:xfrm>
            <a:off x="358111" y="1746018"/>
            <a:ext cx="2788211" cy="2031325"/>
          </a:xfrm>
          <a:prstGeom prst="rect">
            <a:avLst/>
          </a:prstGeom>
          <a:noFill/>
        </p:spPr>
        <p:txBody>
          <a:bodyPr wrap="square" rtlCol="0">
            <a:spAutoFit/>
          </a:bodyPr>
          <a:lstStyle/>
          <a:p>
            <a:pPr lvl="0"/>
            <a:r>
              <a:rPr lang="en-US" sz="1400" b="1" dirty="0" err="1">
                <a:latin typeface="SFU Futura" panose="00000400000000000000" pitchFamily="2" charset="0"/>
              </a:rPr>
              <a:t>Khối</a:t>
            </a:r>
            <a:r>
              <a:rPr lang="en-US" sz="1400" b="1" dirty="0">
                <a:latin typeface="SFU Futura" panose="00000400000000000000" pitchFamily="2" charset="0"/>
              </a:rPr>
              <a:t> </a:t>
            </a:r>
            <a:r>
              <a:rPr lang="en-US" sz="1400" b="1" dirty="0" err="1">
                <a:latin typeface="SFU Futura" panose="00000400000000000000" pitchFamily="2" charset="0"/>
              </a:rPr>
              <a:t>Nguồn</a:t>
            </a:r>
            <a:endParaRPr lang="en-US" sz="1400" b="1" dirty="0">
              <a:latin typeface="SFU Futura" panose="00000400000000000000" pitchFamily="2" charset="0"/>
            </a:endParaRPr>
          </a:p>
          <a:p>
            <a:pPr lvl="0"/>
            <a:r>
              <a:rPr lang="en-US" sz="1400" dirty="0">
                <a:latin typeface="SFU Futura" panose="00000400000000000000" pitchFamily="2" charset="0"/>
              </a:rPr>
              <a:t>Cung </a:t>
            </a:r>
            <a:r>
              <a:rPr lang="en-US" sz="1400" dirty="0" err="1">
                <a:latin typeface="SFU Futura" panose="00000400000000000000" pitchFamily="2" charset="0"/>
              </a:rPr>
              <a:t>cấp</a:t>
            </a:r>
            <a:r>
              <a:rPr lang="en-US" sz="1400" dirty="0">
                <a:latin typeface="SFU Futura" panose="00000400000000000000" pitchFamily="2" charset="0"/>
              </a:rPr>
              <a:t> </a:t>
            </a:r>
            <a:r>
              <a:rPr lang="en-US" sz="1400" dirty="0" err="1">
                <a:latin typeface="SFU Futura" panose="00000400000000000000" pitchFamily="2" charset="0"/>
              </a:rPr>
              <a:t>năng</a:t>
            </a:r>
            <a:r>
              <a:rPr lang="en-US" sz="1400" dirty="0">
                <a:latin typeface="SFU Futura" panose="00000400000000000000" pitchFamily="2" charset="0"/>
              </a:rPr>
              <a:t> </a:t>
            </a:r>
            <a:r>
              <a:rPr lang="en-US" sz="1400" dirty="0" err="1">
                <a:latin typeface="SFU Futura" panose="00000400000000000000" pitchFamily="2" charset="0"/>
              </a:rPr>
              <a:t>lượng</a:t>
            </a:r>
            <a:r>
              <a:rPr lang="en-US" sz="1400" dirty="0">
                <a:latin typeface="SFU Futura" panose="00000400000000000000" pitchFamily="2" charset="0"/>
              </a:rPr>
              <a:t> </a:t>
            </a:r>
            <a:r>
              <a:rPr lang="en-US" sz="1400" dirty="0" err="1">
                <a:latin typeface="SFU Futura" panose="00000400000000000000" pitchFamily="2" charset="0"/>
              </a:rPr>
              <a:t>cho</a:t>
            </a:r>
            <a:r>
              <a:rPr lang="en-US" sz="1400" dirty="0">
                <a:latin typeface="SFU Futura" panose="00000400000000000000" pitchFamily="2" charset="0"/>
              </a:rPr>
              <a:t> </a:t>
            </a:r>
            <a:r>
              <a:rPr lang="en-US" sz="1400" dirty="0" err="1">
                <a:latin typeface="SFU Futura" panose="00000400000000000000" pitchFamily="2" charset="0"/>
              </a:rPr>
              <a:t>toàn</a:t>
            </a:r>
            <a:r>
              <a:rPr lang="en-US" sz="1400" dirty="0">
                <a:latin typeface="SFU Futura" panose="00000400000000000000" pitchFamily="2" charset="0"/>
              </a:rPr>
              <a:t> </a:t>
            </a:r>
            <a:r>
              <a:rPr lang="en-US" sz="1400" dirty="0" err="1">
                <a:latin typeface="SFU Futura" panose="00000400000000000000" pitchFamily="2" charset="0"/>
              </a:rPr>
              <a:t>bộ</a:t>
            </a:r>
            <a:r>
              <a:rPr lang="en-US" sz="1400" dirty="0">
                <a:latin typeface="SFU Futura" panose="00000400000000000000" pitchFamily="2" charset="0"/>
              </a:rPr>
              <a:t> </a:t>
            </a:r>
            <a:r>
              <a:rPr lang="en-US" sz="1400" dirty="0" err="1">
                <a:latin typeface="SFU Futura" panose="00000400000000000000" pitchFamily="2" charset="0"/>
              </a:rPr>
              <a:t>hệ</a:t>
            </a:r>
            <a:r>
              <a:rPr lang="en-US" sz="1400" dirty="0">
                <a:latin typeface="SFU Futura" panose="00000400000000000000" pitchFamily="2" charset="0"/>
              </a:rPr>
              <a:t> </a:t>
            </a:r>
            <a:r>
              <a:rPr lang="en-US" sz="1400" dirty="0" err="1">
                <a:latin typeface="SFU Futura" panose="00000400000000000000" pitchFamily="2" charset="0"/>
              </a:rPr>
              <a:t>thống</a:t>
            </a:r>
            <a:r>
              <a:rPr lang="en-US" sz="1400" dirty="0">
                <a:latin typeface="SFU Futura" panose="00000400000000000000" pitchFamily="2" charset="0"/>
              </a:rPr>
              <a:t>, </a:t>
            </a:r>
            <a:r>
              <a:rPr lang="en-US" sz="1400" dirty="0" err="1">
                <a:latin typeface="SFU Futura" panose="00000400000000000000" pitchFamily="2" charset="0"/>
              </a:rPr>
              <a:t>đảm</a:t>
            </a:r>
            <a:r>
              <a:rPr lang="en-US" sz="1400" dirty="0">
                <a:latin typeface="SFU Futura" panose="00000400000000000000" pitchFamily="2" charset="0"/>
              </a:rPr>
              <a:t> </a:t>
            </a:r>
            <a:r>
              <a:rPr lang="en-US" sz="1400" dirty="0" err="1">
                <a:latin typeface="SFU Futura" panose="00000400000000000000" pitchFamily="2" charset="0"/>
              </a:rPr>
              <a:t>bảo</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khác</a:t>
            </a:r>
            <a:r>
              <a:rPr lang="en-US" sz="1400" dirty="0">
                <a:latin typeface="SFU Futura" panose="00000400000000000000" pitchFamily="2" charset="0"/>
              </a:rPr>
              <a:t> </a:t>
            </a:r>
            <a:r>
              <a:rPr lang="en-US" sz="1400" dirty="0" err="1">
                <a:latin typeface="SFU Futura" panose="00000400000000000000" pitchFamily="2" charset="0"/>
              </a:rPr>
              <a:t>hoạt</a:t>
            </a:r>
            <a:r>
              <a:rPr lang="en-US" sz="1400" dirty="0">
                <a:latin typeface="SFU Futura" panose="00000400000000000000" pitchFamily="2" charset="0"/>
              </a:rPr>
              <a:t> </a:t>
            </a:r>
            <a:r>
              <a:rPr lang="en-US" sz="1400" dirty="0" err="1">
                <a:latin typeface="SFU Futura" panose="00000400000000000000" pitchFamily="2" charset="0"/>
              </a:rPr>
              <a:t>động</a:t>
            </a:r>
            <a:r>
              <a:rPr lang="en-US" sz="1400" dirty="0">
                <a:latin typeface="SFU Futura" panose="00000400000000000000" pitchFamily="2" charset="0"/>
              </a:rPr>
              <a:t> </a:t>
            </a:r>
            <a:r>
              <a:rPr lang="en-US" sz="1400" dirty="0" err="1">
                <a:latin typeface="SFU Futura" panose="00000400000000000000" pitchFamily="2" charset="0"/>
              </a:rPr>
              <a:t>ổn</a:t>
            </a:r>
            <a:r>
              <a:rPr lang="en-US" sz="1400" dirty="0">
                <a:latin typeface="SFU Futura" panose="00000400000000000000" pitchFamily="2" charset="0"/>
              </a:rPr>
              <a:t> </a:t>
            </a:r>
            <a:r>
              <a:rPr lang="en-US" sz="1400" dirty="0" err="1">
                <a:latin typeface="SFU Futura" panose="00000400000000000000" pitchFamily="2" charset="0"/>
              </a:rPr>
              <a:t>định</a:t>
            </a:r>
            <a:r>
              <a:rPr lang="en-US" sz="1400" dirty="0">
                <a:latin typeface="SFU Futura" panose="00000400000000000000" pitchFamily="2" charset="0"/>
              </a:rPr>
              <a:t>.</a:t>
            </a:r>
          </a:p>
          <a:p>
            <a:pPr lvl="0"/>
            <a:endParaRPr lang="en-US" sz="1400" dirty="0">
              <a:latin typeface="SFU Futura" panose="00000400000000000000" pitchFamily="2" charset="0"/>
            </a:endParaRPr>
          </a:p>
          <a:p>
            <a:pPr lvl="0"/>
            <a:r>
              <a:rPr lang="en-US" sz="1400" dirty="0" err="1">
                <a:latin typeface="SFU Futura" panose="00000400000000000000" pitchFamily="2" charset="0"/>
              </a:rPr>
              <a:t>Kết</a:t>
            </a:r>
            <a:r>
              <a:rPr lang="en-US" sz="1400" dirty="0">
                <a:latin typeface="SFU Futura" panose="00000400000000000000" pitchFamily="2" charset="0"/>
              </a:rPr>
              <a:t> </a:t>
            </a:r>
            <a:r>
              <a:rPr lang="en-US" sz="1400" dirty="0" err="1">
                <a:latin typeface="SFU Futura" panose="00000400000000000000" pitchFamily="2" charset="0"/>
              </a:rPr>
              <a:t>nối</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cung</a:t>
            </a:r>
            <a:r>
              <a:rPr lang="en-US" sz="1400" dirty="0">
                <a:latin typeface="SFU Futura" panose="00000400000000000000" pitchFamily="2" charset="0"/>
              </a:rPr>
              <a:t> </a:t>
            </a:r>
            <a:r>
              <a:rPr lang="en-US" sz="1400" dirty="0" err="1">
                <a:latin typeface="SFU Futura" panose="00000400000000000000" pitchFamily="2" charset="0"/>
              </a:rPr>
              <a:t>cấp</a:t>
            </a:r>
            <a:r>
              <a:rPr lang="en-US" sz="1400" dirty="0">
                <a:latin typeface="SFU Futura" panose="00000400000000000000" pitchFamily="2" charset="0"/>
              </a:rPr>
              <a:t> </a:t>
            </a:r>
            <a:r>
              <a:rPr lang="en-US" sz="1400" dirty="0" err="1">
                <a:latin typeface="SFU Futura" panose="00000400000000000000" pitchFamily="2" charset="0"/>
              </a:rPr>
              <a:t>điện</a:t>
            </a:r>
            <a:r>
              <a:rPr lang="en-US" sz="1400" dirty="0">
                <a:latin typeface="SFU Futura" panose="00000400000000000000" pitchFamily="2" charset="0"/>
              </a:rPr>
              <a:t> </a:t>
            </a:r>
            <a:r>
              <a:rPr lang="en-US" sz="1400" dirty="0" err="1">
                <a:latin typeface="SFU Futura" panose="00000400000000000000" pitchFamily="2" charset="0"/>
              </a:rPr>
              <a:t>trực</a:t>
            </a:r>
            <a:r>
              <a:rPr lang="en-US" sz="1400" dirty="0">
                <a:latin typeface="SFU Futura" panose="00000400000000000000" pitchFamily="2" charset="0"/>
              </a:rPr>
              <a:t> </a:t>
            </a:r>
            <a:r>
              <a:rPr lang="en-US" sz="1400" dirty="0" err="1">
                <a:latin typeface="SFU Futura" panose="00000400000000000000" pitchFamily="2" charset="0"/>
              </a:rPr>
              <a:t>tiếp</a:t>
            </a:r>
            <a:r>
              <a:rPr lang="en-US" sz="1400" dirty="0">
                <a:latin typeface="SFU Futura" panose="00000400000000000000" pitchFamily="2" charset="0"/>
              </a:rPr>
              <a:t> </a:t>
            </a:r>
            <a:r>
              <a:rPr lang="en-US" sz="1400" dirty="0" err="1">
                <a:latin typeface="SFU Futura" panose="00000400000000000000" pitchFamily="2" charset="0"/>
              </a:rPr>
              <a:t>cho</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Đầu</a:t>
            </a:r>
            <a:r>
              <a:rPr lang="en-US" sz="1400" dirty="0">
                <a:latin typeface="SFU Futura" panose="00000400000000000000" pitchFamily="2" charset="0"/>
              </a:rPr>
              <a:t> </a:t>
            </a:r>
            <a:r>
              <a:rPr lang="en-US" sz="1400" dirty="0" err="1">
                <a:latin typeface="SFU Futura" panose="00000400000000000000" pitchFamily="2" charset="0"/>
              </a:rPr>
              <a:t>Vào</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Xử</a:t>
            </a:r>
            <a:r>
              <a:rPr lang="en-US" sz="1400" dirty="0">
                <a:latin typeface="SFU Futura" panose="00000400000000000000" pitchFamily="2" charset="0"/>
              </a:rPr>
              <a:t> </a:t>
            </a:r>
            <a:r>
              <a:rPr lang="en-US" sz="1400" dirty="0" err="1">
                <a:latin typeface="SFU Futura" panose="00000400000000000000" pitchFamily="2" charset="0"/>
              </a:rPr>
              <a:t>Lý</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Giao </a:t>
            </a:r>
            <a:r>
              <a:rPr lang="en-US" sz="1400" dirty="0" err="1">
                <a:latin typeface="SFU Futura" panose="00000400000000000000" pitchFamily="2" charset="0"/>
              </a:rPr>
              <a:t>Tiếp</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Đầu</a:t>
            </a:r>
            <a:r>
              <a:rPr lang="en-US" sz="1400" dirty="0">
                <a:latin typeface="SFU Futura" panose="00000400000000000000" pitchFamily="2" charset="0"/>
              </a:rPr>
              <a:t> Ra.</a:t>
            </a:r>
          </a:p>
          <a:p>
            <a:endParaRPr lang="en-US" sz="1400" dirty="0">
              <a:latin typeface="SFU Futura" panose="00000400000000000000" pitchFamily="2" charset="0"/>
            </a:endParaRPr>
          </a:p>
        </p:txBody>
      </p:sp>
      <p:sp>
        <p:nvSpPr>
          <p:cNvPr id="14" name="TextBox 13">
            <a:extLst>
              <a:ext uri="{FF2B5EF4-FFF2-40B4-BE49-F238E27FC236}">
                <a16:creationId xmlns:a16="http://schemas.microsoft.com/office/drawing/2014/main" id="{06CE59A1-A042-AD00-7E2B-5891F0A5CF12}"/>
              </a:ext>
            </a:extLst>
          </p:cNvPr>
          <p:cNvSpPr txBox="1"/>
          <p:nvPr/>
        </p:nvSpPr>
        <p:spPr>
          <a:xfrm>
            <a:off x="4192195" y="4603952"/>
            <a:ext cx="3020944" cy="1815882"/>
          </a:xfrm>
          <a:prstGeom prst="rect">
            <a:avLst/>
          </a:prstGeom>
          <a:noFill/>
        </p:spPr>
        <p:txBody>
          <a:bodyPr wrap="square" rtlCol="0">
            <a:spAutoFit/>
          </a:bodyPr>
          <a:lstStyle/>
          <a:p>
            <a:pPr lvl="0"/>
            <a:r>
              <a:rPr lang="en-US" sz="1400" b="1" dirty="0" err="1">
                <a:latin typeface="SFU Futura" panose="00000400000000000000" pitchFamily="2" charset="0"/>
              </a:rPr>
              <a:t>Khối</a:t>
            </a:r>
            <a:r>
              <a:rPr lang="en-US" sz="1400" b="1" dirty="0">
                <a:latin typeface="SFU Futura" panose="00000400000000000000" pitchFamily="2" charset="0"/>
              </a:rPr>
              <a:t> </a:t>
            </a:r>
            <a:r>
              <a:rPr lang="en-US" sz="1400" b="1" dirty="0" err="1">
                <a:latin typeface="SFU Futura" panose="00000400000000000000" pitchFamily="2" charset="0"/>
              </a:rPr>
              <a:t>Xử</a:t>
            </a:r>
            <a:r>
              <a:rPr lang="en-US" sz="1400" b="1" dirty="0">
                <a:latin typeface="SFU Futura" panose="00000400000000000000" pitchFamily="2" charset="0"/>
              </a:rPr>
              <a:t> Lý</a:t>
            </a:r>
          </a:p>
          <a:p>
            <a:pPr lvl="0"/>
            <a:r>
              <a:rPr lang="en-US" sz="1400" dirty="0" err="1">
                <a:latin typeface="SFU Futura" panose="00000400000000000000" pitchFamily="2" charset="0"/>
              </a:rPr>
              <a:t>Sử</a:t>
            </a:r>
            <a:r>
              <a:rPr lang="en-US" sz="1400" dirty="0">
                <a:latin typeface="SFU Futura" panose="00000400000000000000" pitchFamily="2" charset="0"/>
              </a:rPr>
              <a:t> </a:t>
            </a:r>
            <a:r>
              <a:rPr lang="en-US" sz="1400" dirty="0" err="1">
                <a:latin typeface="SFU Futura" panose="00000400000000000000" pitchFamily="2" charset="0"/>
              </a:rPr>
              <a:t>dụng</a:t>
            </a:r>
            <a:r>
              <a:rPr lang="en-US" sz="1400" dirty="0">
                <a:latin typeface="SFU Futura" panose="00000400000000000000" pitchFamily="2" charset="0"/>
              </a:rPr>
              <a:t> vi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a:t>
            </a:r>
            <a:r>
              <a:rPr lang="en-US" sz="1400" dirty="0" err="1">
                <a:latin typeface="SFU Futura" panose="00000400000000000000" pitchFamily="2" charset="0"/>
              </a:rPr>
              <a:t>để</a:t>
            </a:r>
            <a:r>
              <a:rPr lang="en-US" sz="1400" dirty="0">
                <a:latin typeface="SFU Futura" panose="00000400000000000000" pitchFamily="2" charset="0"/>
              </a:rPr>
              <a:t> </a:t>
            </a:r>
            <a:r>
              <a:rPr lang="en-US" sz="1400" dirty="0" err="1">
                <a:latin typeface="SFU Futura" panose="00000400000000000000" pitchFamily="2" charset="0"/>
              </a:rPr>
              <a:t>xử</a:t>
            </a:r>
            <a:r>
              <a:rPr lang="en-US" sz="1400" dirty="0">
                <a:latin typeface="SFU Futura" panose="00000400000000000000" pitchFamily="2" charset="0"/>
              </a:rPr>
              <a:t> </a:t>
            </a:r>
            <a:r>
              <a:rPr lang="en-US" sz="1400" dirty="0" err="1">
                <a:latin typeface="SFU Futura" panose="00000400000000000000" pitchFamily="2" charset="0"/>
              </a:rPr>
              <a:t>lý</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từ</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đầu</a:t>
            </a:r>
            <a:r>
              <a:rPr lang="en-US" sz="1400" dirty="0">
                <a:latin typeface="SFU Futura" panose="00000400000000000000" pitchFamily="2" charset="0"/>
              </a:rPr>
              <a:t> </a:t>
            </a:r>
            <a:r>
              <a:rPr lang="en-US" sz="1400" dirty="0" err="1">
                <a:latin typeface="SFU Futura" panose="00000400000000000000" pitchFamily="2" charset="0"/>
              </a:rPr>
              <a:t>vào</a:t>
            </a:r>
            <a:r>
              <a:rPr lang="en-US" sz="1400" dirty="0">
                <a:latin typeface="SFU Futura" panose="00000400000000000000" pitchFamily="2" charset="0"/>
              </a:rPr>
              <a:t>.</a:t>
            </a:r>
          </a:p>
          <a:p>
            <a:pPr lvl="0"/>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a:t>
            </a:r>
            <a:r>
              <a:rPr lang="en-US" sz="1400" dirty="0" err="1">
                <a:latin typeface="SFU Futura" panose="00000400000000000000" pitchFamily="2" charset="0"/>
              </a:rPr>
              <a:t>toàn</a:t>
            </a:r>
            <a:r>
              <a:rPr lang="en-US" sz="1400" dirty="0">
                <a:latin typeface="SFU Futura" panose="00000400000000000000" pitchFamily="2" charset="0"/>
              </a:rPr>
              <a:t> </a:t>
            </a:r>
            <a:r>
              <a:rPr lang="en-US" sz="1400" dirty="0" err="1">
                <a:latin typeface="SFU Futura" panose="00000400000000000000" pitchFamily="2" charset="0"/>
              </a:rPr>
              <a:t>bộ</a:t>
            </a:r>
            <a:r>
              <a:rPr lang="en-US" sz="1400" dirty="0">
                <a:latin typeface="SFU Futura" panose="00000400000000000000" pitchFamily="2" charset="0"/>
              </a:rPr>
              <a:t> </a:t>
            </a:r>
            <a:r>
              <a:rPr lang="en-US" sz="1400" dirty="0" err="1">
                <a:latin typeface="SFU Futura" panose="00000400000000000000" pitchFamily="2" charset="0"/>
              </a:rPr>
              <a:t>hệ</a:t>
            </a:r>
            <a:r>
              <a:rPr lang="en-US" sz="1400" dirty="0">
                <a:latin typeface="SFU Futura" panose="00000400000000000000" pitchFamily="2" charset="0"/>
              </a:rPr>
              <a:t> </a:t>
            </a:r>
            <a:r>
              <a:rPr lang="en-US" sz="1400" dirty="0" err="1">
                <a:latin typeface="SFU Futura" panose="00000400000000000000" pitchFamily="2" charset="0"/>
              </a:rPr>
              <a:t>thống</a:t>
            </a:r>
            <a:r>
              <a:rPr lang="en-US" sz="1400" dirty="0">
                <a:latin typeface="SFU Futura" panose="00000400000000000000" pitchFamily="2" charset="0"/>
              </a:rPr>
              <a:t> </a:t>
            </a:r>
            <a:r>
              <a:rPr lang="en-US" sz="1400" dirty="0" err="1">
                <a:latin typeface="SFU Futura" panose="00000400000000000000" pitchFamily="2" charset="0"/>
              </a:rPr>
              <a:t>theo</a:t>
            </a:r>
            <a:r>
              <a:rPr lang="en-US" sz="1400" dirty="0">
                <a:latin typeface="SFU Futura" panose="00000400000000000000" pitchFamily="2" charset="0"/>
              </a:rPr>
              <a:t> </a:t>
            </a:r>
            <a:r>
              <a:rPr lang="en-US" sz="1400" dirty="0" err="1">
                <a:latin typeface="SFU Futura" panose="00000400000000000000" pitchFamily="2" charset="0"/>
              </a:rPr>
              <a:t>kịch</a:t>
            </a:r>
            <a:r>
              <a:rPr lang="en-US" sz="1400" dirty="0">
                <a:latin typeface="SFU Futura" panose="00000400000000000000" pitchFamily="2" charset="0"/>
              </a:rPr>
              <a:t> </a:t>
            </a:r>
            <a:r>
              <a:rPr lang="en-US" sz="1400" dirty="0" err="1">
                <a:latin typeface="SFU Futura" panose="00000400000000000000" pitchFamily="2" charset="0"/>
              </a:rPr>
              <a:t>bản</a:t>
            </a:r>
            <a:r>
              <a:rPr lang="en-US" sz="1400" dirty="0">
                <a:latin typeface="SFU Futura" panose="00000400000000000000" pitchFamily="2" charset="0"/>
              </a:rPr>
              <a:t> </a:t>
            </a:r>
            <a:r>
              <a:rPr lang="en-US" sz="1400" dirty="0" err="1">
                <a:latin typeface="SFU Futura" panose="00000400000000000000" pitchFamily="2" charset="0"/>
              </a:rPr>
              <a:t>đã</a:t>
            </a:r>
            <a:r>
              <a:rPr lang="en-US" sz="1400" dirty="0">
                <a:latin typeface="SFU Futura" panose="00000400000000000000" pitchFamily="2" charset="0"/>
              </a:rPr>
              <a:t> </a:t>
            </a:r>
            <a:r>
              <a:rPr lang="en-US" sz="1400" dirty="0" err="1">
                <a:latin typeface="SFU Futura" panose="00000400000000000000" pitchFamily="2" charset="0"/>
              </a:rPr>
              <a:t>lập</a:t>
            </a:r>
            <a:r>
              <a:rPr lang="en-US" sz="1400" dirty="0">
                <a:latin typeface="SFU Futura" panose="00000400000000000000" pitchFamily="2" charset="0"/>
              </a:rPr>
              <a:t> </a:t>
            </a:r>
            <a:r>
              <a:rPr lang="en-US" sz="1400" dirty="0" err="1">
                <a:latin typeface="SFU Futura" panose="00000400000000000000" pitchFamily="2" charset="0"/>
              </a:rPr>
              <a:t>trình</a:t>
            </a:r>
            <a:r>
              <a:rPr lang="en-US" sz="1400" dirty="0">
                <a:latin typeface="SFU Futura" panose="00000400000000000000" pitchFamily="2" charset="0"/>
              </a:rPr>
              <a:t>.</a:t>
            </a:r>
          </a:p>
          <a:p>
            <a:pPr lvl="0"/>
            <a:br>
              <a:rPr lang="en-US" sz="1400" dirty="0">
                <a:latin typeface="SFU Futura" panose="00000400000000000000" pitchFamily="2" charset="0"/>
              </a:rPr>
            </a:br>
            <a:r>
              <a:rPr lang="en-US" sz="1400" dirty="0" err="1">
                <a:latin typeface="SFU Futura" panose="00000400000000000000" pitchFamily="2" charset="0"/>
              </a:rPr>
              <a:t>Kết</a:t>
            </a:r>
            <a:r>
              <a:rPr lang="en-US" sz="1400" dirty="0">
                <a:latin typeface="SFU Futura" panose="00000400000000000000" pitchFamily="2" charset="0"/>
              </a:rPr>
              <a:t> </a:t>
            </a:r>
            <a:r>
              <a:rPr lang="en-US" sz="1400" dirty="0" err="1">
                <a:latin typeface="SFU Futura" panose="00000400000000000000" pitchFamily="2" charset="0"/>
              </a:rPr>
              <a:t>nối</a:t>
            </a:r>
            <a:r>
              <a:rPr lang="en-US" sz="1400" dirty="0">
                <a:latin typeface="SFU Futura" panose="00000400000000000000" pitchFamily="2" charset="0"/>
              </a:rPr>
              <a:t> </a:t>
            </a:r>
            <a:r>
              <a:rPr lang="en-US" sz="1400" dirty="0" err="1">
                <a:latin typeface="SFU Futura" panose="00000400000000000000" pitchFamily="2" charset="0"/>
              </a:rPr>
              <a:t>hai</a:t>
            </a:r>
            <a:r>
              <a:rPr lang="en-US" sz="1400" dirty="0">
                <a:latin typeface="SFU Futura" panose="00000400000000000000" pitchFamily="2" charset="0"/>
              </a:rPr>
              <a:t> </a:t>
            </a:r>
            <a:r>
              <a:rPr lang="en-US" sz="1400" dirty="0" err="1">
                <a:latin typeface="SFU Futura" panose="00000400000000000000" pitchFamily="2" charset="0"/>
              </a:rPr>
              <a:t>chiều</a:t>
            </a:r>
            <a:r>
              <a:rPr lang="en-US" sz="1400" dirty="0">
                <a:latin typeface="SFU Futura" panose="00000400000000000000" pitchFamily="2" charset="0"/>
              </a:rPr>
              <a:t> </a:t>
            </a:r>
            <a:r>
              <a:rPr lang="en-US" sz="1400" dirty="0" err="1">
                <a:latin typeface="SFU Futura" panose="00000400000000000000" pitchFamily="2" charset="0"/>
              </a:rPr>
              <a:t>với</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Server </a:t>
            </a:r>
            <a:r>
              <a:rPr lang="en-US" sz="1400" dirty="0" err="1">
                <a:latin typeface="SFU Futura" panose="00000400000000000000" pitchFamily="2" charset="0"/>
              </a:rPr>
              <a:t>để</a:t>
            </a:r>
            <a:r>
              <a:rPr lang="en-US" sz="1400" dirty="0">
                <a:latin typeface="SFU Futura" panose="00000400000000000000" pitchFamily="2" charset="0"/>
              </a:rPr>
              <a:t>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nhận</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a:t>
            </a:r>
          </a:p>
        </p:txBody>
      </p:sp>
      <p:sp>
        <p:nvSpPr>
          <p:cNvPr id="16" name="TextBox 15">
            <a:extLst>
              <a:ext uri="{FF2B5EF4-FFF2-40B4-BE49-F238E27FC236}">
                <a16:creationId xmlns:a16="http://schemas.microsoft.com/office/drawing/2014/main" id="{84B0F9AD-D017-F821-BF6F-476403669C18}"/>
              </a:ext>
            </a:extLst>
          </p:cNvPr>
          <p:cNvSpPr txBox="1"/>
          <p:nvPr/>
        </p:nvSpPr>
        <p:spPr>
          <a:xfrm>
            <a:off x="10087896" y="4441684"/>
            <a:ext cx="1973656" cy="2031325"/>
          </a:xfrm>
          <a:prstGeom prst="rect">
            <a:avLst/>
          </a:prstGeom>
          <a:noFill/>
        </p:spPr>
        <p:txBody>
          <a:bodyPr wrap="square" rtlCol="0">
            <a:spAutoFit/>
          </a:bodyPr>
          <a:lstStyle/>
          <a:p>
            <a:pPr lvl="0"/>
            <a:r>
              <a:rPr lang="en-US" sz="1400" b="1" dirty="0" err="1">
                <a:latin typeface="SFU Futura" panose="00000400000000000000" pitchFamily="2" charset="0"/>
                <a:ea typeface="Calibri" panose="020F0502020204030204" pitchFamily="34" charset="0"/>
                <a:cs typeface="Times New Roman" panose="02020603050405020304" pitchFamily="18" charset="0"/>
              </a:rPr>
              <a:t>Khối</a:t>
            </a:r>
            <a:r>
              <a:rPr lang="en-US" sz="1400" b="1" dirty="0">
                <a:latin typeface="SFU Futura" panose="00000400000000000000" pitchFamily="2" charset="0"/>
                <a:ea typeface="Calibri" panose="020F0502020204030204" pitchFamily="34" charset="0"/>
                <a:cs typeface="Times New Roman" panose="02020603050405020304" pitchFamily="18" charset="0"/>
              </a:rPr>
              <a:t> Giao </a:t>
            </a:r>
            <a:r>
              <a:rPr lang="en-US" sz="1400" b="1" dirty="0" err="1">
                <a:latin typeface="SFU Futura" panose="00000400000000000000" pitchFamily="2" charset="0"/>
                <a:ea typeface="Calibri" panose="020F0502020204030204" pitchFamily="34" charset="0"/>
                <a:cs typeface="Times New Roman" panose="02020603050405020304" pitchFamily="18" charset="0"/>
              </a:rPr>
              <a:t>Tiếp</a:t>
            </a:r>
            <a:endParaRPr lang="en-US" sz="1400" b="1" dirty="0">
              <a:latin typeface="SFU Futura" panose="00000400000000000000" pitchFamily="2" charset="0"/>
              <a:ea typeface="Calibri" panose="020F0502020204030204" pitchFamily="34" charset="0"/>
              <a:cs typeface="Times New Roman" panose="02020603050405020304" pitchFamily="18" charset="0"/>
            </a:endParaRPr>
          </a:p>
          <a:p>
            <a:pPr lvl="0"/>
            <a:r>
              <a:rPr lang="en-US" sz="1400" dirty="0" err="1">
                <a:latin typeface="SFU Futura" panose="00000400000000000000" pitchFamily="2" charset="0"/>
              </a:rPr>
              <a:t>Kết</a:t>
            </a:r>
            <a:r>
              <a:rPr lang="en-US" sz="1400" dirty="0">
                <a:latin typeface="SFU Futura" panose="00000400000000000000" pitchFamily="2" charset="0"/>
              </a:rPr>
              <a:t> </a:t>
            </a:r>
            <a:r>
              <a:rPr lang="en-US" sz="1400" dirty="0" err="1">
                <a:latin typeface="SFU Futura" panose="00000400000000000000" pitchFamily="2" charset="0"/>
              </a:rPr>
              <a:t>nối</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truyền</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giữa</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thành</a:t>
            </a:r>
            <a:r>
              <a:rPr lang="en-US" sz="1400" dirty="0">
                <a:latin typeface="SFU Futura" panose="00000400000000000000" pitchFamily="2" charset="0"/>
              </a:rPr>
              <a:t> </a:t>
            </a:r>
            <a:r>
              <a:rPr lang="en-US" sz="1400" dirty="0" err="1">
                <a:latin typeface="SFU Futura" panose="00000400000000000000" pitchFamily="2" charset="0"/>
              </a:rPr>
              <a:t>phần</a:t>
            </a:r>
            <a:r>
              <a:rPr lang="en-US" sz="1400" dirty="0">
                <a:latin typeface="SFU Futura" panose="00000400000000000000" pitchFamily="2" charset="0"/>
              </a:rPr>
              <a:t> </a:t>
            </a:r>
            <a:r>
              <a:rPr lang="en-US" sz="1400" dirty="0" err="1">
                <a:latin typeface="SFU Futura" panose="00000400000000000000" pitchFamily="2" charset="0"/>
              </a:rPr>
              <a:t>trong</a:t>
            </a:r>
            <a:r>
              <a:rPr lang="en-US" sz="1400" dirty="0">
                <a:latin typeface="SFU Futura" panose="00000400000000000000" pitchFamily="2" charset="0"/>
              </a:rPr>
              <a:t> </a:t>
            </a:r>
            <a:r>
              <a:rPr lang="en-US" sz="1400" dirty="0" err="1">
                <a:latin typeface="SFU Futura" panose="00000400000000000000" pitchFamily="2" charset="0"/>
              </a:rPr>
              <a:t>hệ</a:t>
            </a:r>
            <a:r>
              <a:rPr lang="en-US" sz="1400" dirty="0">
                <a:latin typeface="SFU Futura" panose="00000400000000000000" pitchFamily="2" charset="0"/>
              </a:rPr>
              <a:t> </a:t>
            </a:r>
            <a:r>
              <a:rPr lang="en-US" sz="1400" dirty="0" err="1">
                <a:latin typeface="SFU Futura" panose="00000400000000000000" pitchFamily="2" charset="0"/>
              </a:rPr>
              <a:t>thống</a:t>
            </a:r>
            <a:r>
              <a:rPr lang="en-US" sz="1400" dirty="0">
                <a:latin typeface="SFU Futura" panose="00000400000000000000" pitchFamily="2" charset="0"/>
              </a:rPr>
              <a:t>.</a:t>
            </a:r>
          </a:p>
          <a:p>
            <a:pPr lvl="0"/>
            <a:endParaRPr lang="en-US" sz="1400" dirty="0">
              <a:latin typeface="SFU Futura" panose="00000400000000000000" pitchFamily="2" charset="0"/>
            </a:endParaRPr>
          </a:p>
          <a:p>
            <a:pPr lvl="0"/>
            <a:r>
              <a:rPr lang="en-US" sz="1400" dirty="0" err="1">
                <a:latin typeface="SFU Futura" panose="00000400000000000000" pitchFamily="2" charset="0"/>
              </a:rPr>
              <a:t>Đóng</a:t>
            </a:r>
            <a:r>
              <a:rPr lang="en-US" sz="1400" dirty="0">
                <a:latin typeface="SFU Futura" panose="00000400000000000000" pitchFamily="2" charset="0"/>
              </a:rPr>
              <a:t> </a:t>
            </a:r>
            <a:r>
              <a:rPr lang="en-US" sz="1400" dirty="0" err="1">
                <a:latin typeface="SFU Futura" panose="00000400000000000000" pitchFamily="2" charset="0"/>
              </a:rPr>
              <a:t>vai</a:t>
            </a:r>
            <a:r>
              <a:rPr lang="en-US" sz="1400" dirty="0">
                <a:latin typeface="SFU Futura" panose="00000400000000000000" pitchFamily="2" charset="0"/>
              </a:rPr>
              <a:t> </a:t>
            </a:r>
            <a:r>
              <a:rPr lang="en-US" sz="1400" dirty="0" err="1">
                <a:latin typeface="SFU Futura" panose="00000400000000000000" pitchFamily="2" charset="0"/>
              </a:rPr>
              <a:t>trò</a:t>
            </a:r>
            <a:r>
              <a:rPr lang="en-US" sz="1400" dirty="0">
                <a:latin typeface="SFU Futura" panose="00000400000000000000" pitchFamily="2" charset="0"/>
              </a:rPr>
              <a:t> </a:t>
            </a:r>
            <a:r>
              <a:rPr lang="en-US" sz="1400" dirty="0" err="1">
                <a:latin typeface="SFU Futura" panose="00000400000000000000" pitchFamily="2" charset="0"/>
              </a:rPr>
              <a:t>trung</a:t>
            </a:r>
            <a:r>
              <a:rPr lang="en-US" sz="1400" dirty="0">
                <a:latin typeface="SFU Futura" panose="00000400000000000000" pitchFamily="2" charset="0"/>
              </a:rPr>
              <a:t> </a:t>
            </a:r>
            <a:r>
              <a:rPr lang="en-US" sz="1400" dirty="0" err="1">
                <a:latin typeface="SFU Futura" panose="00000400000000000000" pitchFamily="2" charset="0"/>
              </a:rPr>
              <a:t>gian</a:t>
            </a:r>
            <a:r>
              <a:rPr lang="en-US" sz="1400" dirty="0">
                <a:latin typeface="SFU Futura" panose="00000400000000000000" pitchFamily="2" charset="0"/>
              </a:rPr>
              <a:t> </a:t>
            </a:r>
            <a:r>
              <a:rPr lang="en-US" sz="1400" dirty="0" err="1">
                <a:latin typeface="SFU Futura" panose="00000400000000000000" pitchFamily="2" charset="0"/>
              </a:rPr>
              <a:t>giữa</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Xử</a:t>
            </a:r>
            <a:r>
              <a:rPr lang="en-US" sz="1400" dirty="0">
                <a:latin typeface="SFU Futura" panose="00000400000000000000" pitchFamily="2" charset="0"/>
              </a:rPr>
              <a:t> Lý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khối</a:t>
            </a:r>
            <a:r>
              <a:rPr lang="en-US" sz="1400" dirty="0">
                <a:latin typeface="SFU Futura" panose="00000400000000000000" pitchFamily="2" charset="0"/>
              </a:rPr>
              <a:t> </a:t>
            </a:r>
            <a:r>
              <a:rPr lang="en-US" sz="1400" dirty="0" err="1">
                <a:latin typeface="SFU Futura" panose="00000400000000000000" pitchFamily="2" charset="0"/>
              </a:rPr>
              <a:t>Đầu</a:t>
            </a:r>
            <a:r>
              <a:rPr lang="en-US" sz="1400" dirty="0">
                <a:latin typeface="SFU Futura" panose="00000400000000000000" pitchFamily="2" charset="0"/>
              </a:rPr>
              <a:t> Ra.</a:t>
            </a:r>
          </a:p>
          <a:p>
            <a:endParaRPr lang="en-US" sz="1400" dirty="0">
              <a:latin typeface="SFU Futura" panose="00000400000000000000" pitchFamily="2" charset="0"/>
            </a:endParaRPr>
          </a:p>
        </p:txBody>
      </p:sp>
      <p:pic>
        <p:nvPicPr>
          <p:cNvPr id="4" name="Picture 3" descr="A diagram of a company&#10;&#10;AI-generated content may be incorrect.">
            <a:extLst>
              <a:ext uri="{FF2B5EF4-FFF2-40B4-BE49-F238E27FC236}">
                <a16:creationId xmlns:a16="http://schemas.microsoft.com/office/drawing/2014/main" id="{F1607BDA-0AA3-2693-1AC5-78050ADF85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823" y="1746018"/>
            <a:ext cx="4266354" cy="2554545"/>
          </a:xfrm>
          <a:prstGeom prst="rect">
            <a:avLst/>
          </a:prstGeom>
          <a:noFill/>
          <a:ln>
            <a:noFill/>
          </a:ln>
        </p:spPr>
      </p:pic>
      <p:sp>
        <p:nvSpPr>
          <p:cNvPr id="15" name="TextBox 14">
            <a:extLst>
              <a:ext uri="{FF2B5EF4-FFF2-40B4-BE49-F238E27FC236}">
                <a16:creationId xmlns:a16="http://schemas.microsoft.com/office/drawing/2014/main" id="{BEE14B5B-33B4-FA1D-57E0-823545755326}"/>
              </a:ext>
            </a:extLst>
          </p:cNvPr>
          <p:cNvSpPr txBox="1"/>
          <p:nvPr/>
        </p:nvSpPr>
        <p:spPr>
          <a:xfrm>
            <a:off x="7340959" y="4273224"/>
            <a:ext cx="2619117" cy="2462213"/>
          </a:xfrm>
          <a:prstGeom prst="rect">
            <a:avLst/>
          </a:prstGeom>
          <a:noFill/>
        </p:spPr>
        <p:txBody>
          <a:bodyPr wrap="square" rtlCol="0">
            <a:spAutoFit/>
          </a:bodyPr>
          <a:lstStyle/>
          <a:p>
            <a:pPr lvl="0"/>
            <a:r>
              <a:rPr lang="en-US" sz="1400" b="1" dirty="0" err="1">
                <a:latin typeface="SFU Futura" panose="00000400000000000000" pitchFamily="2" charset="0"/>
              </a:rPr>
              <a:t>Khối</a:t>
            </a:r>
            <a:r>
              <a:rPr lang="en-US" sz="1400" b="1" dirty="0">
                <a:latin typeface="SFU Futura" panose="00000400000000000000" pitchFamily="2" charset="0"/>
              </a:rPr>
              <a:t> Server</a:t>
            </a:r>
          </a:p>
          <a:p>
            <a:pPr lvl="0"/>
            <a:r>
              <a:rPr lang="en-US" sz="1400" dirty="0">
                <a:latin typeface="SFU Futura" panose="00000400000000000000" pitchFamily="2" charset="0"/>
              </a:rPr>
              <a:t>Lưu </a:t>
            </a:r>
            <a:r>
              <a:rPr lang="en-US" sz="1400" dirty="0" err="1">
                <a:latin typeface="SFU Futura" panose="00000400000000000000" pitchFamily="2" charset="0"/>
              </a:rPr>
              <a:t>trữ</a:t>
            </a:r>
            <a:r>
              <a:rPr lang="en-US" sz="1400" dirty="0">
                <a:latin typeface="SFU Futura" panose="00000400000000000000" pitchFamily="2" charset="0"/>
              </a:rPr>
              <a:t> </a:t>
            </a:r>
            <a:r>
              <a:rPr lang="en-US" sz="1400" dirty="0" err="1">
                <a:latin typeface="SFU Futura" panose="00000400000000000000" pitchFamily="2" charset="0"/>
              </a:rPr>
              <a:t>cơ</a:t>
            </a:r>
            <a:r>
              <a:rPr lang="en-US" sz="1400" dirty="0">
                <a:latin typeface="SFU Futura" panose="00000400000000000000" pitchFamily="2" charset="0"/>
              </a:rPr>
              <a:t> </a:t>
            </a:r>
            <a:r>
              <a:rPr lang="en-US" sz="1400" dirty="0" err="1">
                <a:latin typeface="SFU Futura" panose="00000400000000000000" pitchFamily="2" charset="0"/>
              </a:rPr>
              <a:t>sở</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của</a:t>
            </a:r>
            <a:r>
              <a:rPr lang="en-US" sz="1400" dirty="0">
                <a:latin typeface="SFU Futura" panose="00000400000000000000" pitchFamily="2" charset="0"/>
              </a:rPr>
              <a:t> </a:t>
            </a:r>
            <a:r>
              <a:rPr lang="en-US" sz="1400" dirty="0" err="1">
                <a:latin typeface="SFU Futura" panose="00000400000000000000" pitchFamily="2" charset="0"/>
              </a:rPr>
              <a:t>hệ</a:t>
            </a:r>
            <a:r>
              <a:rPr lang="en-US" sz="1400" dirty="0">
                <a:latin typeface="SFU Futura" panose="00000400000000000000" pitchFamily="2" charset="0"/>
              </a:rPr>
              <a:t> </a:t>
            </a:r>
            <a:r>
              <a:rPr lang="en-US" sz="1400" dirty="0" err="1">
                <a:latin typeface="SFU Futura" panose="00000400000000000000" pitchFamily="2" charset="0"/>
              </a:rPr>
              <a:t>thống</a:t>
            </a:r>
            <a:r>
              <a:rPr lang="en-US" sz="1400" dirty="0">
                <a:latin typeface="SFU Futura" panose="00000400000000000000" pitchFamily="2" charset="0"/>
              </a:rPr>
              <a:t>.</a:t>
            </a:r>
          </a:p>
          <a:p>
            <a:pPr lvl="0"/>
            <a:endParaRPr lang="en-US" sz="1400" dirty="0">
              <a:latin typeface="SFU Futura" panose="00000400000000000000" pitchFamily="2" charset="0"/>
            </a:endParaRPr>
          </a:p>
          <a:p>
            <a:pPr lvl="0"/>
            <a:r>
              <a:rPr lang="en-US" sz="1400" dirty="0">
                <a:latin typeface="SFU Futura" panose="00000400000000000000" pitchFamily="2" charset="0"/>
              </a:rPr>
              <a:t>Cho </a:t>
            </a:r>
            <a:r>
              <a:rPr lang="en-US" sz="1400" dirty="0" err="1">
                <a:latin typeface="SFU Futura" panose="00000400000000000000" pitchFamily="2" charset="0"/>
              </a:rPr>
              <a:t>phép</a:t>
            </a:r>
            <a:r>
              <a:rPr lang="en-US" sz="1400" dirty="0">
                <a:latin typeface="SFU Futura" panose="00000400000000000000" pitchFamily="2" charset="0"/>
              </a:rPr>
              <a:t> </a:t>
            </a:r>
            <a:r>
              <a:rPr lang="en-US" sz="1400" dirty="0" err="1">
                <a:latin typeface="SFU Futura" panose="00000400000000000000" pitchFamily="2" charset="0"/>
              </a:rPr>
              <a:t>trao</a:t>
            </a:r>
            <a:r>
              <a:rPr lang="en-US" sz="1400" dirty="0">
                <a:latin typeface="SFU Futura" panose="00000400000000000000" pitchFamily="2" charset="0"/>
              </a:rPr>
              <a:t> </a:t>
            </a:r>
            <a:r>
              <a:rPr lang="en-US" sz="1400" dirty="0" err="1">
                <a:latin typeface="SFU Futura" panose="00000400000000000000" pitchFamily="2" charset="0"/>
              </a:rPr>
              <a:t>đổi</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giữa</a:t>
            </a:r>
            <a:r>
              <a:rPr lang="en-US" sz="1400" dirty="0">
                <a:latin typeface="SFU Futura" panose="00000400000000000000" pitchFamily="2" charset="0"/>
              </a:rPr>
              <a:t> </a:t>
            </a:r>
            <a:r>
              <a:rPr lang="en-US" sz="1400" dirty="0" err="1">
                <a:latin typeface="SFU Futura" panose="00000400000000000000" pitchFamily="2" charset="0"/>
              </a:rPr>
              <a:t>hệ</a:t>
            </a:r>
            <a:r>
              <a:rPr lang="en-US" sz="1400" dirty="0">
                <a:latin typeface="SFU Futura" panose="00000400000000000000" pitchFamily="2" charset="0"/>
              </a:rPr>
              <a:t> </a:t>
            </a:r>
            <a:r>
              <a:rPr lang="en-US" sz="1400" dirty="0" err="1">
                <a:latin typeface="SFU Futura" panose="00000400000000000000" pitchFamily="2" charset="0"/>
              </a:rPr>
              <a:t>thống</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các</a:t>
            </a:r>
            <a:r>
              <a:rPr lang="en-US" sz="1400" dirty="0">
                <a:latin typeface="SFU Futura" panose="00000400000000000000" pitchFamily="2" charset="0"/>
              </a:rPr>
              <a:t> </a:t>
            </a:r>
            <a:r>
              <a:rPr lang="en-US" sz="1400" dirty="0" err="1">
                <a:latin typeface="SFU Futura" panose="00000400000000000000" pitchFamily="2" charset="0"/>
              </a:rPr>
              <a:t>ứng</a:t>
            </a:r>
            <a:r>
              <a:rPr lang="en-US" sz="1400" dirty="0">
                <a:latin typeface="SFU Futura" panose="00000400000000000000" pitchFamily="2" charset="0"/>
              </a:rPr>
              <a:t> </a:t>
            </a:r>
            <a:r>
              <a:rPr lang="en-US" sz="1400" dirty="0" err="1">
                <a:latin typeface="SFU Futura" panose="00000400000000000000" pitchFamily="2" charset="0"/>
              </a:rPr>
              <a:t>dụng</a:t>
            </a:r>
            <a:r>
              <a:rPr lang="en-US" sz="1400" dirty="0">
                <a:latin typeface="SFU Futura" panose="00000400000000000000" pitchFamily="2" charset="0"/>
              </a:rPr>
              <a:t>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a:t>
            </a:r>
            <a:r>
              <a:rPr lang="en-US" sz="1400" dirty="0" err="1">
                <a:latin typeface="SFU Futura" panose="00000400000000000000" pitchFamily="2" charset="0"/>
              </a:rPr>
              <a:t>thông</a:t>
            </a:r>
            <a:r>
              <a:rPr lang="en-US" sz="1400" dirty="0">
                <a:latin typeface="SFU Futura" panose="00000400000000000000" pitchFamily="2" charset="0"/>
              </a:rPr>
              <a:t> qua internet.</a:t>
            </a:r>
          </a:p>
          <a:p>
            <a:pPr lvl="0"/>
            <a:endParaRPr lang="en-US" sz="1400" dirty="0">
              <a:latin typeface="SFU Futura" panose="00000400000000000000" pitchFamily="2" charset="0"/>
            </a:endParaRPr>
          </a:p>
          <a:p>
            <a:pPr lvl="0"/>
            <a:r>
              <a:rPr lang="en-US" sz="1400" dirty="0" err="1">
                <a:latin typeface="SFU Futura" panose="00000400000000000000" pitchFamily="2" charset="0"/>
              </a:rPr>
              <a:t>Hỗ</a:t>
            </a:r>
            <a:r>
              <a:rPr lang="en-US" sz="1400" dirty="0">
                <a:latin typeface="SFU Futura" panose="00000400000000000000" pitchFamily="2" charset="0"/>
              </a:rPr>
              <a:t> </a:t>
            </a:r>
            <a:r>
              <a:rPr lang="en-US" sz="1400" dirty="0" err="1">
                <a:latin typeface="SFU Futura" panose="00000400000000000000" pitchFamily="2" charset="0"/>
              </a:rPr>
              <a:t>trợ</a:t>
            </a:r>
            <a:r>
              <a:rPr lang="en-US" sz="1400" dirty="0">
                <a:latin typeface="SFU Futura" panose="00000400000000000000" pitchFamily="2" charset="0"/>
              </a:rPr>
              <a:t> </a:t>
            </a:r>
            <a:r>
              <a:rPr lang="en-US" sz="1400" dirty="0" err="1">
                <a:latin typeface="SFU Futura" panose="00000400000000000000" pitchFamily="2" charset="0"/>
              </a:rPr>
              <a:t>mở</a:t>
            </a:r>
            <a:r>
              <a:rPr lang="en-US" sz="1400" dirty="0">
                <a:latin typeface="SFU Futura" panose="00000400000000000000" pitchFamily="2" charset="0"/>
              </a:rPr>
              <a:t> </a:t>
            </a:r>
            <a:r>
              <a:rPr lang="en-US" sz="1400" dirty="0" err="1">
                <a:latin typeface="SFU Futura" panose="00000400000000000000" pitchFamily="2" charset="0"/>
              </a:rPr>
              <a:t>rộng</a:t>
            </a:r>
            <a:r>
              <a:rPr lang="en-US" sz="1400" dirty="0">
                <a:latin typeface="SFU Futura" panose="00000400000000000000" pitchFamily="2" charset="0"/>
              </a:rPr>
              <a:t> </a:t>
            </a:r>
            <a:r>
              <a:rPr lang="en-US" sz="1400" dirty="0" err="1">
                <a:latin typeface="SFU Futura" panose="00000400000000000000" pitchFamily="2" charset="0"/>
              </a:rPr>
              <a:t>khả</a:t>
            </a:r>
            <a:r>
              <a:rPr lang="en-US" sz="1400" dirty="0">
                <a:latin typeface="SFU Futura" panose="00000400000000000000" pitchFamily="2" charset="0"/>
              </a:rPr>
              <a:t> </a:t>
            </a:r>
            <a:r>
              <a:rPr lang="en-US" sz="1400" dirty="0" err="1">
                <a:latin typeface="SFU Futura" panose="00000400000000000000" pitchFamily="2" charset="0"/>
              </a:rPr>
              <a:t>năng</a:t>
            </a:r>
            <a:r>
              <a:rPr lang="en-US" sz="1400" dirty="0">
                <a:latin typeface="SFU Futura" panose="00000400000000000000" pitchFamily="2" charset="0"/>
              </a:rPr>
              <a:t> </a:t>
            </a:r>
            <a:r>
              <a:rPr lang="en-US" sz="1400" dirty="0" err="1">
                <a:latin typeface="SFU Futura" panose="00000400000000000000" pitchFamily="2" charset="0"/>
              </a:rPr>
              <a:t>giám</a:t>
            </a:r>
            <a:r>
              <a:rPr lang="en-US" sz="1400" dirty="0">
                <a:latin typeface="SFU Futura" panose="00000400000000000000" pitchFamily="2" charset="0"/>
              </a:rPr>
              <a:t> </a:t>
            </a:r>
            <a:r>
              <a:rPr lang="en-US" sz="1400" dirty="0" err="1">
                <a:latin typeface="SFU Futura" panose="00000400000000000000" pitchFamily="2" charset="0"/>
              </a:rPr>
              <a:t>sát</a:t>
            </a:r>
            <a:r>
              <a:rPr lang="en-US" sz="1400" dirty="0">
                <a:latin typeface="SFU Futura" panose="00000400000000000000" pitchFamily="2" charset="0"/>
              </a:rPr>
              <a:t> </a:t>
            </a:r>
            <a:r>
              <a:rPr lang="en-US" sz="1400" dirty="0" err="1">
                <a:latin typeface="SFU Futura" panose="00000400000000000000" pitchFamily="2" charset="0"/>
              </a:rPr>
              <a:t>và</a:t>
            </a:r>
            <a:r>
              <a:rPr lang="en-US" sz="1400" dirty="0">
                <a:latin typeface="SFU Futura" panose="00000400000000000000" pitchFamily="2" charset="0"/>
              </a:rPr>
              <a:t>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a:t>
            </a:r>
            <a:r>
              <a:rPr lang="en-US" sz="1400" dirty="0" err="1">
                <a:latin typeface="SFU Futura" panose="00000400000000000000" pitchFamily="2" charset="0"/>
              </a:rPr>
              <a:t>từ</a:t>
            </a:r>
            <a:r>
              <a:rPr lang="en-US" sz="1400" dirty="0">
                <a:latin typeface="SFU Futura" panose="00000400000000000000" pitchFamily="2" charset="0"/>
              </a:rPr>
              <a:t> xa.</a:t>
            </a:r>
          </a:p>
          <a:p>
            <a:endParaRPr lang="en-US" sz="1400" dirty="0">
              <a:latin typeface="SFU Futura" panose="00000400000000000000" pitchFamily="2" charset="0"/>
            </a:endParaRPr>
          </a:p>
        </p:txBody>
      </p:sp>
    </p:spTree>
    <p:extLst>
      <p:ext uri="{BB962C8B-B14F-4D97-AF65-F5344CB8AC3E}">
        <p14:creationId xmlns:p14="http://schemas.microsoft.com/office/powerpoint/2010/main" val="6571842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iterate type="lt">
                                    <p:tmPct val="10000"/>
                                  </p:iterate>
                                  <p:childTnLst>
                                    <p:set>
                                      <p:cBhvr>
                                        <p:cTn id="10" dur="1" fill="hold">
                                          <p:stCondLst>
                                            <p:cond delay="0"/>
                                          </p:stCondLst>
                                        </p:cTn>
                                        <p:tgtEl>
                                          <p:spTgt spid="3"/>
                                        </p:tgtEl>
                                        <p:attrNameLst>
                                          <p:attrName>style.visibility</p:attrName>
                                        </p:attrNameLst>
                                      </p:cBhvr>
                                      <p:to>
                                        <p:strVal val="visible"/>
                                      </p:to>
                                    </p:set>
                                    <p:animEffect transition="in" filter="wipe(up)">
                                      <p:cBhvr>
                                        <p:cTn id="11" dur="3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3" grpId="0"/>
      <p:bldP spid="14" grpId="0"/>
      <p:bldP spid="16"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EE35D-E457-57FF-580F-373A9415CB69}"/>
            </a:ext>
          </a:extLst>
        </p:cNvPr>
        <p:cNvGrpSpPr/>
        <p:nvPr/>
      </p:nvGrpSpPr>
      <p:grpSpPr>
        <a:xfrm>
          <a:off x="0" y="0"/>
          <a:ext cx="0" cy="0"/>
          <a:chOff x="0" y="0"/>
          <a:chExt cx="0" cy="0"/>
        </a:xfrm>
      </p:grpSpPr>
      <p:sp>
        <p:nvSpPr>
          <p:cNvPr id="3" name="TextBox 41">
            <a:extLst>
              <a:ext uri="{FF2B5EF4-FFF2-40B4-BE49-F238E27FC236}">
                <a16:creationId xmlns:a16="http://schemas.microsoft.com/office/drawing/2014/main" id="{70BEB7CF-15CC-2616-B084-90007DB1EA37}"/>
              </a:ext>
            </a:extLst>
          </p:cNvPr>
          <p:cNvSpPr txBox="1"/>
          <p:nvPr/>
        </p:nvSpPr>
        <p:spPr>
          <a:xfrm>
            <a:off x="805885" y="1342494"/>
            <a:ext cx="9285183" cy="959588"/>
          </a:xfrm>
          <a:prstGeom prst="rect">
            <a:avLst/>
          </a:prstGeom>
          <a:noFill/>
        </p:spPr>
        <p:txBody>
          <a:bodyPr wrap="square" lIns="0" tIns="0" rIns="0" bIns="0" rtlCol="0">
            <a:normAutofit/>
          </a:bodyPr>
          <a:lstStyle/>
          <a:p>
            <a:pPr algn="just">
              <a:lnSpc>
                <a:spcPct val="120000"/>
              </a:lnSpc>
            </a:pP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Mô</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hình</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kiến</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trúc</a:t>
            </a:r>
            <a:r>
              <a:rPr lang="en-US" altLang="vi-V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 chi </a:t>
            </a:r>
            <a:r>
              <a:rPr lang="en-US" altLang="vi-VN" sz="1600" b="1" dirty="0" err="1">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rPr>
              <a:t>tiết</a:t>
            </a:r>
            <a:endParaRPr lang="en-US" altLang="zh-CN" sz="1600" b="1" dirty="0">
              <a:solidFill>
                <a:schemeClr val="tx1">
                  <a:lumMod val="95000"/>
                  <a:lumOff val="5000"/>
                </a:schemeClr>
              </a:solidFill>
              <a:latin typeface="SFU Futura" panose="00000400000000000000" pitchFamily="2" charset="0"/>
              <a:ea typeface="Noto Sans" panose="020B0502040504020204" pitchFamily="34" charset="0"/>
              <a:cs typeface="Noto Sans" panose="020B0502040504020204" pitchFamily="34" charset="0"/>
            </a:endParaRPr>
          </a:p>
          <a:p>
            <a:pPr algn="just">
              <a:lnSpc>
                <a:spcPct val="150000"/>
              </a:lnSpc>
            </a:pPr>
            <a:endParaRPr lang="en-US" altLang="zh-CN" sz="2000" dirty="0">
              <a:solidFill>
                <a:schemeClr val="tx1">
                  <a:lumMod val="95000"/>
                  <a:lumOff val="5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7" name="组合 6">
            <a:extLst>
              <a:ext uri="{FF2B5EF4-FFF2-40B4-BE49-F238E27FC236}">
                <a16:creationId xmlns:a16="http://schemas.microsoft.com/office/drawing/2014/main" id="{E1DD5B34-4822-A11C-1037-9DA27B471405}"/>
              </a:ext>
            </a:extLst>
          </p:cNvPr>
          <p:cNvGrpSpPr/>
          <p:nvPr/>
        </p:nvGrpSpPr>
        <p:grpSpPr>
          <a:xfrm>
            <a:off x="607745" y="487137"/>
            <a:ext cx="6605394" cy="446380"/>
            <a:chOff x="607745" y="487137"/>
            <a:chExt cx="6605394" cy="446380"/>
          </a:xfrm>
        </p:grpSpPr>
        <p:sp>
          <p:nvSpPr>
            <p:cNvPr id="8" name="文本框 7">
              <a:extLst>
                <a:ext uri="{FF2B5EF4-FFF2-40B4-BE49-F238E27FC236}">
                  <a16:creationId xmlns:a16="http://schemas.microsoft.com/office/drawing/2014/main" id="{576DB08F-4031-6B86-1CDC-4A74EC1B67AF}"/>
                </a:ext>
              </a:extLst>
            </p:cNvPr>
            <p:cNvSpPr txBox="1"/>
            <p:nvPr/>
          </p:nvSpPr>
          <p:spPr>
            <a:xfrm>
              <a:off x="5093157" y="487137"/>
              <a:ext cx="2119982" cy="446380"/>
            </a:xfrm>
            <a:prstGeom prst="rect">
              <a:avLst/>
            </a:prstGeom>
            <a:noFill/>
          </p:spPr>
          <p:txBody>
            <a:bodyPr wrap="none" rtlCol="0">
              <a:normAutofit/>
            </a:bodyPr>
            <a:lstStyle/>
            <a:p>
              <a:pPr algn="ctr"/>
              <a:endParaRPr lang="vi-VN" altLang="vi-VN" sz="2300" b="1" dirty="0">
                <a:solidFill>
                  <a:schemeClr val="tx1">
                    <a:lumMod val="85000"/>
                    <a:lumOff val="15000"/>
                  </a:schemeClr>
                </a:solidFill>
                <a:latin typeface="Noto Sans"/>
                <a:ea typeface="Noto Sans"/>
              </a:endParaRPr>
            </a:p>
          </p:txBody>
        </p:sp>
        <p:sp>
          <p:nvSpPr>
            <p:cNvPr id="9" name="文本框 8">
              <a:extLst>
                <a:ext uri="{FF2B5EF4-FFF2-40B4-BE49-F238E27FC236}">
                  <a16:creationId xmlns:a16="http://schemas.microsoft.com/office/drawing/2014/main" id="{6F1F9EF4-199B-792C-D7A6-D0FADEF5F2CD}"/>
                </a:ext>
              </a:extLst>
            </p:cNvPr>
            <p:cNvSpPr txBox="1"/>
            <p:nvPr/>
          </p:nvSpPr>
          <p:spPr>
            <a:xfrm>
              <a:off x="607745" y="557927"/>
              <a:ext cx="5974124" cy="304800"/>
            </a:xfrm>
            <a:prstGeom prst="rect">
              <a:avLst/>
            </a:prstGeom>
            <a:noFill/>
          </p:spPr>
          <p:txBody>
            <a:bodyPr wrap="square" rtlCol="0">
              <a:noAutofit/>
            </a:bodyPr>
            <a:lstStyle/>
            <a:p>
              <a:pPr algn="ct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2.1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Phân</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Tích</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Phần</a:t>
              </a:r>
              <a:r>
                <a:rPr lang="en-US" altLang="vi-VN" sz="35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3500" dirty="0" err="1">
                  <a:solidFill>
                    <a:schemeClr val="tx1">
                      <a:lumMod val="95000"/>
                      <a:lumOff val="5000"/>
                    </a:schemeClr>
                  </a:solidFill>
                  <a:latin typeface="SFU Futura" panose="00000400000000000000" pitchFamily="2" charset="0"/>
                  <a:ea typeface="Noto Sans"/>
                  <a:cs typeface="Aparajita" panose="020B0604020202020204" pitchFamily="34" charset="0"/>
                </a:rPr>
                <a:t>Cứng</a:t>
              </a:r>
              <a:endParaRPr lang="zh-CN" altLang="en-US" sz="3500" dirty="0">
                <a:solidFill>
                  <a:schemeClr val="tx1">
                    <a:lumMod val="95000"/>
                    <a:lumOff val="5000"/>
                  </a:schemeClr>
                </a:solidFill>
                <a:latin typeface="SFU Futura" panose="00000400000000000000" pitchFamily="2" charset="0"/>
                <a:ea typeface="字魂105号-简雅黑" panose="00000500000000000000" pitchFamily="2" charset="-122"/>
                <a:cs typeface="Aparajita" panose="020B0604020202020204" pitchFamily="34" charset="0"/>
              </a:endParaRPr>
            </a:p>
          </p:txBody>
        </p:sp>
      </p:grpSp>
      <p:sp>
        <p:nvSpPr>
          <p:cNvPr id="13" name="TextBox 12">
            <a:extLst>
              <a:ext uri="{FF2B5EF4-FFF2-40B4-BE49-F238E27FC236}">
                <a16:creationId xmlns:a16="http://schemas.microsoft.com/office/drawing/2014/main" id="{3626D46B-A28E-60F0-A04F-951537DB0E07}"/>
              </a:ext>
            </a:extLst>
          </p:cNvPr>
          <p:cNvSpPr txBox="1"/>
          <p:nvPr/>
        </p:nvSpPr>
        <p:spPr>
          <a:xfrm>
            <a:off x="299117" y="1878637"/>
            <a:ext cx="3654840" cy="3606949"/>
          </a:xfrm>
          <a:prstGeom prst="rect">
            <a:avLst/>
          </a:prstGeom>
          <a:noFill/>
        </p:spPr>
        <p:txBody>
          <a:bodyPr wrap="square" rtlCol="0">
            <a:spAutoFit/>
          </a:bodyPr>
          <a:lstStyle/>
          <a:p>
            <a:pPr>
              <a:lnSpc>
                <a:spcPct val="150000"/>
              </a:lnSpc>
            </a:pPr>
            <a:r>
              <a:rPr lang="en-US" sz="1400" dirty="0">
                <a:latin typeface="SFU Futura" panose="00000400000000000000" pitchFamily="2" charset="0"/>
              </a:rPr>
              <a:t>(1). </a:t>
            </a:r>
            <a:r>
              <a:rPr lang="en-US" sz="1400" dirty="0" err="1">
                <a:latin typeface="SFU Futura" panose="00000400000000000000" pitchFamily="2" charset="0"/>
              </a:rPr>
              <a:t>Cấp</a:t>
            </a:r>
            <a:r>
              <a:rPr lang="en-US" sz="1400" dirty="0">
                <a:latin typeface="SFU Futura" panose="00000400000000000000" pitchFamily="2" charset="0"/>
              </a:rPr>
              <a:t> </a:t>
            </a:r>
            <a:r>
              <a:rPr lang="en-US" sz="1400" dirty="0" err="1">
                <a:latin typeface="SFU Futura" panose="00000400000000000000" pitchFamily="2" charset="0"/>
              </a:rPr>
              <a:t>nguồn</a:t>
            </a:r>
            <a:r>
              <a:rPr lang="en-US" sz="1400" dirty="0">
                <a:latin typeface="SFU Futura" panose="00000400000000000000" pitchFamily="2" charset="0"/>
              </a:rPr>
              <a:t>.</a:t>
            </a:r>
          </a:p>
          <a:p>
            <a:pPr>
              <a:lnSpc>
                <a:spcPct val="150000"/>
              </a:lnSpc>
            </a:pPr>
            <a:r>
              <a:rPr lang="en-US" sz="1400" dirty="0">
                <a:latin typeface="SFU Futura" panose="00000400000000000000" pitchFamily="2" charset="0"/>
              </a:rPr>
              <a:t>(2). Giao </a:t>
            </a:r>
            <a:r>
              <a:rPr lang="en-US" sz="1400" dirty="0" err="1">
                <a:latin typeface="SFU Futura" panose="00000400000000000000" pitchFamily="2" charset="0"/>
              </a:rPr>
              <a:t>tiếp</a:t>
            </a:r>
            <a:r>
              <a:rPr lang="en-US" sz="1400" dirty="0">
                <a:latin typeface="SFU Futura" panose="00000400000000000000" pitchFamily="2" charset="0"/>
              </a:rPr>
              <a:t> </a:t>
            </a:r>
            <a:r>
              <a:rPr lang="en-US" sz="1400" dirty="0" err="1">
                <a:latin typeface="SFU Futura" panose="00000400000000000000" pitchFamily="2" charset="0"/>
              </a:rPr>
              <a:t>với</a:t>
            </a:r>
            <a:r>
              <a:rPr lang="en-US" sz="1400" dirty="0">
                <a:latin typeface="SFU Futura" panose="00000400000000000000" pitchFamily="2" charset="0"/>
              </a:rPr>
              <a:t> ESP 8266,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&amp; </a:t>
            </a:r>
            <a:r>
              <a:rPr lang="en-US" sz="1400" dirty="0" err="1">
                <a:latin typeface="SFU Futura" panose="00000400000000000000" pitchFamily="2" charset="0"/>
              </a:rPr>
              <a:t>nhận</a:t>
            </a:r>
            <a:r>
              <a:rPr lang="en-US" sz="1400" dirty="0">
                <a:latin typeface="SFU Futura" panose="00000400000000000000" pitchFamily="2" charset="0"/>
              </a:rPr>
              <a:t> </a:t>
            </a:r>
            <a:r>
              <a:rPr lang="en-US" sz="1400" dirty="0" err="1">
                <a:latin typeface="SFU Futura" panose="00000400000000000000" pitchFamily="2" charset="0"/>
              </a:rPr>
              <a:t>lệnh</a:t>
            </a:r>
            <a:r>
              <a:rPr lang="en-US" sz="1400" dirty="0">
                <a:latin typeface="SFU Futura" panose="00000400000000000000" pitchFamily="2" charset="0"/>
              </a:rPr>
              <a:t>.</a:t>
            </a:r>
          </a:p>
          <a:p>
            <a:pPr>
              <a:lnSpc>
                <a:spcPct val="150000"/>
              </a:lnSpc>
            </a:pPr>
            <a:r>
              <a:rPr lang="en-US" sz="1400" dirty="0">
                <a:latin typeface="SFU Futura" panose="00000400000000000000" pitchFamily="2" charset="0"/>
              </a:rPr>
              <a:t>(3). Giao </a:t>
            </a:r>
            <a:r>
              <a:rPr lang="en-US" sz="1400" dirty="0" err="1">
                <a:latin typeface="SFU Futura" panose="00000400000000000000" pitchFamily="2" charset="0"/>
              </a:rPr>
              <a:t>tiếp</a:t>
            </a:r>
            <a:r>
              <a:rPr lang="en-US" sz="1400" dirty="0">
                <a:latin typeface="SFU Futura" panose="00000400000000000000" pitchFamily="2" charset="0"/>
              </a:rPr>
              <a:t> </a:t>
            </a:r>
            <a:r>
              <a:rPr lang="en-US" sz="1400" dirty="0" err="1">
                <a:latin typeface="SFU Futura" panose="00000400000000000000" pitchFamily="2" charset="0"/>
              </a:rPr>
              <a:t>với</a:t>
            </a:r>
            <a:r>
              <a:rPr lang="en-US" sz="1400" dirty="0">
                <a:latin typeface="SFU Futura" panose="00000400000000000000" pitchFamily="2" charset="0"/>
              </a:rPr>
              <a:t> Arduino,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lệnh</a:t>
            </a:r>
            <a:endParaRPr lang="en-US" sz="1400" dirty="0">
              <a:latin typeface="SFU Futura" panose="00000400000000000000" pitchFamily="2" charset="0"/>
            </a:endParaRPr>
          </a:p>
          <a:p>
            <a:pPr>
              <a:lnSpc>
                <a:spcPct val="150000"/>
              </a:lnSpc>
            </a:pPr>
            <a:r>
              <a:rPr lang="en-US" sz="1400" dirty="0">
                <a:latin typeface="SFU Futura" panose="00000400000000000000" pitchFamily="2" charset="0"/>
              </a:rPr>
              <a:t>(4). </a:t>
            </a:r>
            <a:r>
              <a:rPr lang="en-US" sz="1400" dirty="0" err="1">
                <a:latin typeface="SFU Futura" panose="00000400000000000000" pitchFamily="2" charset="0"/>
              </a:rPr>
              <a:t>Đẩy</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lên</a:t>
            </a:r>
            <a:r>
              <a:rPr lang="en-US" sz="1400" dirty="0">
                <a:latin typeface="SFU Futura" panose="00000400000000000000" pitchFamily="2" charset="0"/>
              </a:rPr>
              <a:t> APP</a:t>
            </a:r>
          </a:p>
          <a:p>
            <a:pPr>
              <a:lnSpc>
                <a:spcPct val="150000"/>
              </a:lnSpc>
            </a:pPr>
            <a:r>
              <a:rPr lang="en-US" sz="1400" dirty="0">
                <a:latin typeface="SFU Futura" panose="00000400000000000000" pitchFamily="2" charset="0"/>
              </a:rPr>
              <a:t>(5).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lệnh</a:t>
            </a:r>
            <a:r>
              <a:rPr lang="en-US" sz="1400" dirty="0">
                <a:latin typeface="SFU Futura" panose="00000400000000000000" pitchFamily="2" charset="0"/>
              </a:rPr>
              <a:t> </a:t>
            </a:r>
            <a:r>
              <a:rPr lang="en-US" sz="1400" dirty="0" err="1">
                <a:latin typeface="SFU Futura" panose="00000400000000000000" pitchFamily="2" charset="0"/>
              </a:rPr>
              <a:t>về</a:t>
            </a:r>
            <a:r>
              <a:rPr lang="en-US" sz="1400" dirty="0">
                <a:latin typeface="SFU Futura" panose="00000400000000000000" pitchFamily="2" charset="0"/>
              </a:rPr>
              <a:t> ESP 8266.</a:t>
            </a:r>
          </a:p>
          <a:p>
            <a:pPr>
              <a:lnSpc>
                <a:spcPct val="150000"/>
              </a:lnSpc>
            </a:pPr>
            <a:r>
              <a:rPr lang="en-US" sz="1400" dirty="0">
                <a:latin typeface="SFU Futura" panose="00000400000000000000" pitchFamily="2" charset="0"/>
              </a:rPr>
              <a:t>(6).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về</a:t>
            </a:r>
            <a:r>
              <a:rPr lang="en-US" sz="1400" dirty="0">
                <a:latin typeface="SFU Futura" panose="00000400000000000000" pitchFamily="2" charset="0"/>
              </a:rPr>
              <a:t> ESP 8266.</a:t>
            </a:r>
          </a:p>
          <a:p>
            <a:pPr>
              <a:lnSpc>
                <a:spcPct val="150000"/>
              </a:lnSpc>
            </a:pPr>
            <a:r>
              <a:rPr lang="en-US" sz="1400" dirty="0">
                <a:latin typeface="SFU Futura" panose="00000400000000000000" pitchFamily="2" charset="0"/>
              </a:rPr>
              <a:t>(7).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dữ</a:t>
            </a:r>
            <a:r>
              <a:rPr lang="en-US" sz="1400" dirty="0">
                <a:latin typeface="SFU Futura" panose="00000400000000000000" pitchFamily="2" charset="0"/>
              </a:rPr>
              <a:t> </a:t>
            </a:r>
            <a:r>
              <a:rPr lang="en-US" sz="1400" dirty="0" err="1">
                <a:latin typeface="SFU Futura" panose="00000400000000000000" pitchFamily="2" charset="0"/>
              </a:rPr>
              <a:t>liệu</a:t>
            </a:r>
            <a:r>
              <a:rPr lang="en-US" sz="1400" dirty="0">
                <a:latin typeface="SFU Futura" panose="00000400000000000000" pitchFamily="2" charset="0"/>
              </a:rPr>
              <a:t> </a:t>
            </a:r>
            <a:r>
              <a:rPr lang="en-US" sz="1400" dirty="0" err="1">
                <a:latin typeface="SFU Futura" panose="00000400000000000000" pitchFamily="2" charset="0"/>
              </a:rPr>
              <a:t>tới</a:t>
            </a:r>
            <a:r>
              <a:rPr lang="en-US" sz="1400" dirty="0">
                <a:latin typeface="SFU Futura" panose="00000400000000000000" pitchFamily="2" charset="0"/>
              </a:rPr>
              <a:t> Arduino.</a:t>
            </a:r>
          </a:p>
          <a:p>
            <a:pPr>
              <a:lnSpc>
                <a:spcPct val="150000"/>
              </a:lnSpc>
            </a:pPr>
            <a:r>
              <a:rPr lang="en-US" sz="1400" dirty="0">
                <a:latin typeface="SFU Futura" panose="00000400000000000000" pitchFamily="2" charset="0"/>
              </a:rPr>
              <a:t>(8). </a:t>
            </a:r>
            <a:r>
              <a:rPr lang="en-US" sz="1400" dirty="0" err="1">
                <a:latin typeface="SFU Futura" panose="00000400000000000000" pitchFamily="2" charset="0"/>
              </a:rPr>
              <a:t>Gửi</a:t>
            </a:r>
            <a:r>
              <a:rPr lang="en-US" sz="1400" dirty="0">
                <a:latin typeface="SFU Futura" panose="00000400000000000000" pitchFamily="2" charset="0"/>
              </a:rPr>
              <a:t> </a:t>
            </a:r>
            <a:r>
              <a:rPr lang="en-US" sz="1400" dirty="0" err="1">
                <a:latin typeface="SFU Futura" panose="00000400000000000000" pitchFamily="2" charset="0"/>
              </a:rPr>
              <a:t>lệnh</a:t>
            </a:r>
            <a:r>
              <a:rPr lang="en-US" sz="1400" dirty="0">
                <a:latin typeface="SFU Futura" panose="00000400000000000000" pitchFamily="2" charset="0"/>
              </a:rPr>
              <a:t>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a:t>
            </a:r>
          </a:p>
          <a:p>
            <a:pPr>
              <a:lnSpc>
                <a:spcPct val="150000"/>
              </a:lnSpc>
            </a:pPr>
            <a:r>
              <a:rPr lang="en-US" sz="1400" dirty="0">
                <a:latin typeface="SFU Futura" panose="00000400000000000000" pitchFamily="2" charset="0"/>
              </a:rPr>
              <a:t>(9).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&amp; </a:t>
            </a:r>
            <a:r>
              <a:rPr lang="en-US" sz="1400" dirty="0" err="1">
                <a:latin typeface="SFU Futura" panose="00000400000000000000" pitchFamily="2" charset="0"/>
              </a:rPr>
              <a:t>kiểm</a:t>
            </a:r>
            <a:r>
              <a:rPr lang="en-US" sz="1400" dirty="0">
                <a:latin typeface="SFU Futura" panose="00000400000000000000" pitchFamily="2" charset="0"/>
              </a:rPr>
              <a:t> </a:t>
            </a:r>
            <a:r>
              <a:rPr lang="en-US" sz="1400" dirty="0" err="1">
                <a:latin typeface="SFU Futura" panose="00000400000000000000" pitchFamily="2" charset="0"/>
              </a:rPr>
              <a:t>soát</a:t>
            </a:r>
            <a:r>
              <a:rPr lang="en-US" sz="1400" dirty="0">
                <a:latin typeface="SFU Futura" panose="00000400000000000000" pitchFamily="2" charset="0"/>
              </a:rPr>
              <a:t> </a:t>
            </a:r>
            <a:r>
              <a:rPr lang="en-US" sz="1400" dirty="0" err="1">
                <a:latin typeface="SFU Futura" panose="00000400000000000000" pitchFamily="2" charset="0"/>
              </a:rPr>
              <a:t>động</a:t>
            </a:r>
            <a:r>
              <a:rPr lang="en-US" sz="1400" dirty="0">
                <a:latin typeface="SFU Futura" panose="00000400000000000000" pitchFamily="2" charset="0"/>
              </a:rPr>
              <a:t> </a:t>
            </a:r>
            <a:r>
              <a:rPr lang="en-US" sz="1400" dirty="0" err="1">
                <a:latin typeface="SFU Futura" panose="00000400000000000000" pitchFamily="2" charset="0"/>
              </a:rPr>
              <a:t>cơ</a:t>
            </a:r>
            <a:r>
              <a:rPr lang="en-US" sz="1400" dirty="0">
                <a:latin typeface="SFU Futura" panose="00000400000000000000" pitchFamily="2" charset="0"/>
              </a:rPr>
              <a:t>.</a:t>
            </a:r>
          </a:p>
          <a:p>
            <a:pPr>
              <a:lnSpc>
                <a:spcPct val="150000"/>
              </a:lnSpc>
            </a:pPr>
            <a:r>
              <a:rPr lang="en-US" sz="1400" dirty="0">
                <a:latin typeface="SFU Futura" panose="00000400000000000000" pitchFamily="2" charset="0"/>
              </a:rPr>
              <a:t>(10). Ra </a:t>
            </a:r>
            <a:r>
              <a:rPr lang="en-US" sz="1400" dirty="0" err="1">
                <a:latin typeface="SFU Futura" panose="00000400000000000000" pitchFamily="2" charset="0"/>
              </a:rPr>
              <a:t>lệnh</a:t>
            </a:r>
            <a:r>
              <a:rPr lang="en-US" sz="1400" dirty="0">
                <a:latin typeface="SFU Futura" panose="00000400000000000000" pitchFamily="2" charset="0"/>
              </a:rPr>
              <a:t> </a:t>
            </a:r>
            <a:r>
              <a:rPr lang="en-US" sz="1400" dirty="0" err="1">
                <a:latin typeface="SFU Futura" panose="00000400000000000000" pitchFamily="2" charset="0"/>
              </a:rPr>
              <a:t>điều</a:t>
            </a:r>
            <a:r>
              <a:rPr lang="en-US" sz="1400" dirty="0">
                <a:latin typeface="SFU Futura" panose="00000400000000000000" pitchFamily="2" charset="0"/>
              </a:rPr>
              <a:t> </a:t>
            </a:r>
            <a:r>
              <a:rPr lang="en-US" sz="1400" dirty="0" err="1">
                <a:latin typeface="SFU Futura" panose="00000400000000000000" pitchFamily="2" charset="0"/>
              </a:rPr>
              <a:t>khiển</a:t>
            </a:r>
            <a:r>
              <a:rPr lang="en-US" sz="1400" dirty="0">
                <a:latin typeface="SFU Futura" panose="00000400000000000000" pitchFamily="2" charset="0"/>
              </a:rPr>
              <a:t> servo.</a:t>
            </a:r>
          </a:p>
        </p:txBody>
      </p:sp>
      <p:pic>
        <p:nvPicPr>
          <p:cNvPr id="4" name="Picture 3">
            <a:extLst>
              <a:ext uri="{FF2B5EF4-FFF2-40B4-BE49-F238E27FC236}">
                <a16:creationId xmlns:a16="http://schemas.microsoft.com/office/drawing/2014/main" id="{0397B8DC-6CF6-0AC1-6AA9-A23FBE0C94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3956016" y="1878637"/>
            <a:ext cx="7576129" cy="4142692"/>
          </a:xfrm>
          <a:prstGeom prst="rect">
            <a:avLst/>
          </a:prstGeom>
          <a:noFill/>
          <a:ln>
            <a:noFill/>
          </a:ln>
        </p:spPr>
      </p:pic>
    </p:spTree>
    <p:extLst>
      <p:ext uri="{BB962C8B-B14F-4D97-AF65-F5344CB8AC3E}">
        <p14:creationId xmlns:p14="http://schemas.microsoft.com/office/powerpoint/2010/main" val="306496078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wipe(up)">
                                      <p:cBhvr>
                                        <p:cTn id="7" dur="3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72529-6863-21C1-4000-866EFE210C75}"/>
              </a:ext>
            </a:extLst>
          </p:cNvPr>
          <p:cNvSpPr txBox="1"/>
          <p:nvPr/>
        </p:nvSpPr>
        <p:spPr>
          <a:xfrm>
            <a:off x="537681" y="1508864"/>
            <a:ext cx="11116638" cy="5257850"/>
          </a:xfrm>
          <a:prstGeom prst="rect">
            <a:avLst/>
          </a:prstGeom>
          <a:noFill/>
        </p:spPr>
        <p:txBody>
          <a:bodyPr wrap="square" rtlCol="0">
            <a:spAutoFit/>
          </a:bodyPr>
          <a:lstStyle/>
          <a:p>
            <a:pPr marL="457200" indent="-228600">
              <a:lnSpc>
                <a:spcPct val="150000"/>
              </a:lnSpc>
              <a:spcBef>
                <a:spcPts val="200"/>
              </a:spcBef>
              <a:spcAft>
                <a:spcPts val="600"/>
              </a:spcAft>
            </a:pPr>
            <a:r>
              <a:rPr lang="en-US" sz="1600" b="1" dirty="0" err="1">
                <a:effectLst/>
                <a:latin typeface="SFU Futura" panose="00000400000000000000" pitchFamily="2" charset="0"/>
                <a:ea typeface="Times New Roman" panose="02020603050405020304" pitchFamily="18" charset="0"/>
                <a:cs typeface="Times New Roman" panose="02020603050405020304" pitchFamily="18" charset="0"/>
              </a:rPr>
              <a:t>Kịch</a:t>
            </a:r>
            <a:r>
              <a:rPr lang="en-US" sz="16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600" b="1" dirty="0" err="1">
                <a:effectLst/>
                <a:latin typeface="SFU Futura" panose="00000400000000000000" pitchFamily="2" charset="0"/>
                <a:ea typeface="Times New Roman" panose="02020603050405020304" pitchFamily="18" charset="0"/>
                <a:cs typeface="Times New Roman" panose="02020603050405020304" pitchFamily="18" charset="0"/>
              </a:rPr>
              <a:t>bản</a:t>
            </a:r>
            <a:r>
              <a:rPr lang="en-US" sz="16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600" b="1" dirty="0" err="1">
                <a:effectLst/>
                <a:latin typeface="SFU Futura" panose="00000400000000000000" pitchFamily="2" charset="0"/>
                <a:ea typeface="Times New Roman" panose="02020603050405020304" pitchFamily="18" charset="0"/>
                <a:cs typeface="Times New Roman" panose="02020603050405020304" pitchFamily="18" charset="0"/>
              </a:rPr>
              <a:t>hoạt</a:t>
            </a:r>
            <a:r>
              <a:rPr lang="en-US" sz="16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600" b="1" dirty="0" err="1">
                <a:effectLst/>
                <a:latin typeface="SFU Futura" panose="00000400000000000000" pitchFamily="2" charset="0"/>
                <a:ea typeface="Times New Roman" panose="02020603050405020304" pitchFamily="18" charset="0"/>
                <a:cs typeface="Times New Roman" panose="02020603050405020304" pitchFamily="18" charset="0"/>
              </a:rPr>
              <a:t>động</a:t>
            </a:r>
            <a:r>
              <a:rPr lang="en-US" sz="1600" b="1" dirty="0">
                <a:effectLst/>
                <a:latin typeface="SFU Futura" panose="00000400000000000000" pitchFamily="2" charset="0"/>
                <a:ea typeface="Times New Roman" panose="02020603050405020304" pitchFamily="18" charset="0"/>
                <a:cs typeface="Times New Roman" panose="02020603050405020304" pitchFamily="18" charset="0"/>
              </a:rPr>
              <a:t>.</a:t>
            </a:r>
          </a:p>
          <a:p>
            <a:pPr>
              <a:lnSpc>
                <a:spcPct val="150000"/>
              </a:lnSpc>
              <a:spcAft>
                <a:spcPts val="800"/>
              </a:spcAft>
            </a:pPr>
            <a:r>
              <a:rPr lang="en-US" sz="1600" b="1" dirty="0">
                <a:effectLst/>
                <a:latin typeface="SFU Futura" panose="00000400000000000000" pitchFamily="2" charset="0"/>
                <a:ea typeface="Calibri" panose="020F0502020204030204" pitchFamily="34" charset="0"/>
                <a:cs typeface="Times New Roman" panose="02020603050405020304" pitchFamily="18" charset="0"/>
              </a:rPr>
              <a:t>1.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kích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hoạt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cung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cấp</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nguồn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buFont typeface="Times New Roman" panose="02020603050405020304" pitchFamily="18" charset="0"/>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siêu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âm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module GPS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chỉnh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đảm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bảo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hoạt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chính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Font typeface="Times New Roman" panose="02020603050405020304" pitchFamily="18" charset="0"/>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tạo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mặc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của</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bao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gồm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tốc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mức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a:t>
            </a:r>
          </a:p>
          <a:p>
            <a:pPr>
              <a:lnSpc>
                <a:spcPct val="150000"/>
              </a:lnSpc>
              <a:spcAft>
                <a:spcPts val="800"/>
              </a:spcAft>
            </a:pPr>
            <a:r>
              <a:rPr lang="en-US" sz="1600" b="1" dirty="0">
                <a:effectLst/>
                <a:latin typeface="SFU Futura" panose="00000400000000000000" pitchFamily="2" charset="0"/>
                <a:ea typeface="Calibri" panose="020F0502020204030204" pitchFamily="34" charset="0"/>
                <a:cs typeface="Times New Roman" panose="02020603050405020304" pitchFamily="18" charset="0"/>
              </a:rPr>
              <a:t>2.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Quét</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Môi</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Trường</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nồng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môi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trường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xung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quanh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nào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nồng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cao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hơn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theo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hướng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đó</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quá</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tìm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đường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tránh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không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tìm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đường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tránh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sang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chế</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thủ</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công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người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dùng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khiển</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en-US" sz="1600" dirty="0">
                <a:effectLst/>
                <a:latin typeface="SFU Futura" panose="00000400000000000000" pitchFamily="2" charset="0"/>
                <a:ea typeface="Calibri" panose="020F0502020204030204" pitchFamily="34" charset="0"/>
                <a:cs typeface="Times New Roman" panose="02020603050405020304" pitchFamily="18" charset="0"/>
              </a:rPr>
              <a:t>Module GPS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của</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theo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thời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gian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thực</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endParaRPr lang="en-US" sz="1600" dirty="0">
              <a:latin typeface="SFU Futura" panose="00000400000000000000" pitchFamily="2" charset="0"/>
            </a:endParaRPr>
          </a:p>
        </p:txBody>
      </p:sp>
      <p:grpSp>
        <p:nvGrpSpPr>
          <p:cNvPr id="3" name="组合 6">
            <a:extLst>
              <a:ext uri="{FF2B5EF4-FFF2-40B4-BE49-F238E27FC236}">
                <a16:creationId xmlns:a16="http://schemas.microsoft.com/office/drawing/2014/main" id="{E08EF0F0-DC6B-2C2B-9FF6-3F872BDA07C3}"/>
              </a:ext>
            </a:extLst>
          </p:cNvPr>
          <p:cNvGrpSpPr/>
          <p:nvPr/>
        </p:nvGrpSpPr>
        <p:grpSpPr>
          <a:xfrm>
            <a:off x="76803" y="567920"/>
            <a:ext cx="9421158" cy="446380"/>
            <a:chOff x="607745" y="487137"/>
            <a:chExt cx="6605394" cy="446380"/>
          </a:xfrm>
        </p:grpSpPr>
        <p:sp>
          <p:nvSpPr>
            <p:cNvPr id="4" name="文本框 7">
              <a:extLst>
                <a:ext uri="{FF2B5EF4-FFF2-40B4-BE49-F238E27FC236}">
                  <a16:creationId xmlns:a16="http://schemas.microsoft.com/office/drawing/2014/main" id="{52E791C8-8DDD-1073-726B-B0E3FAAA79E9}"/>
                </a:ext>
              </a:extLst>
            </p:cNvPr>
            <p:cNvSpPr txBox="1"/>
            <p:nvPr/>
          </p:nvSpPr>
          <p:spPr>
            <a:xfrm>
              <a:off x="5093157" y="487137"/>
              <a:ext cx="2119982" cy="446380"/>
            </a:xfrm>
            <a:prstGeom prst="rect">
              <a:avLst/>
            </a:prstGeom>
            <a:noFill/>
          </p:spPr>
          <p:txBody>
            <a:bodyPr wrap="none" rtlCol="0">
              <a:normAutofit/>
            </a:bodyPr>
            <a:lstStyle/>
            <a:p>
              <a:pPr algn="ctr"/>
              <a:endParaRPr lang="vi-VN" altLang="vi-VN" sz="2300" b="1" dirty="0">
                <a:solidFill>
                  <a:schemeClr val="tx1">
                    <a:lumMod val="85000"/>
                    <a:lumOff val="15000"/>
                  </a:schemeClr>
                </a:solidFill>
                <a:latin typeface="Noto Sans"/>
                <a:ea typeface="Noto Sans"/>
              </a:endParaRPr>
            </a:p>
          </p:txBody>
        </p:sp>
        <p:sp>
          <p:nvSpPr>
            <p:cNvPr id="5" name="文本框 8">
              <a:extLst>
                <a:ext uri="{FF2B5EF4-FFF2-40B4-BE49-F238E27FC236}">
                  <a16:creationId xmlns:a16="http://schemas.microsoft.com/office/drawing/2014/main" id="{6377298C-8C46-2973-7F89-8ACA0D6E33BD}"/>
                </a:ext>
              </a:extLst>
            </p:cNvPr>
            <p:cNvSpPr txBox="1"/>
            <p:nvPr/>
          </p:nvSpPr>
          <p:spPr>
            <a:xfrm>
              <a:off x="607745" y="557927"/>
              <a:ext cx="5974124" cy="304800"/>
            </a:xfrm>
            <a:prstGeom prst="rect">
              <a:avLst/>
            </a:prstGeom>
            <a:noFill/>
          </p:spPr>
          <p:txBody>
            <a:bodyPr wrap="square" rtlCol="0">
              <a:noAutofit/>
            </a:bodyPr>
            <a:lstStyle/>
            <a:p>
              <a:pPr algn="ctr"/>
              <a:r>
                <a:rPr lang="en-US" sz="40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altLang="vi-VN" sz="4000" dirty="0">
                  <a:solidFill>
                    <a:schemeClr val="tx1">
                      <a:lumMod val="85000"/>
                      <a:lumOff val="15000"/>
                    </a:schemeClr>
                  </a:solidFill>
                  <a:latin typeface="SFU Futura" panose="00000400000000000000" pitchFamily="2" charset="0"/>
                  <a:ea typeface="Noto Sans"/>
                </a:rPr>
                <a:t>2.2 </a:t>
              </a:r>
              <a:r>
                <a:rPr lang="en-US" altLang="vi-VN" sz="4000" dirty="0" err="1">
                  <a:solidFill>
                    <a:schemeClr val="tx1">
                      <a:lumMod val="85000"/>
                      <a:lumOff val="15000"/>
                    </a:schemeClr>
                  </a:solidFill>
                  <a:latin typeface="SFU Futura" panose="00000400000000000000" pitchFamily="2" charset="0"/>
                  <a:ea typeface="Noto Sans"/>
                </a:rPr>
                <a:t>Phân</a:t>
              </a:r>
              <a:r>
                <a:rPr lang="en-US" altLang="vi-VN" sz="4000" dirty="0">
                  <a:solidFill>
                    <a:schemeClr val="tx1">
                      <a:lumMod val="85000"/>
                      <a:lumOff val="15000"/>
                    </a:schemeClr>
                  </a:solidFill>
                  <a:latin typeface="SFU Futura" panose="00000400000000000000" pitchFamily="2" charset="0"/>
                  <a:ea typeface="Noto Sans"/>
                </a:rPr>
                <a:t> </a:t>
              </a:r>
              <a:r>
                <a:rPr lang="en-US" altLang="vi-VN" sz="4000" dirty="0" err="1">
                  <a:solidFill>
                    <a:schemeClr val="tx1">
                      <a:lumMod val="85000"/>
                      <a:lumOff val="15000"/>
                    </a:schemeClr>
                  </a:solidFill>
                  <a:latin typeface="SFU Futura" panose="00000400000000000000" pitchFamily="2" charset="0"/>
                  <a:ea typeface="Noto Sans"/>
                </a:rPr>
                <a:t>tích</a:t>
              </a:r>
              <a:r>
                <a:rPr lang="en-US" altLang="vi-VN" sz="4000" dirty="0">
                  <a:solidFill>
                    <a:schemeClr val="tx1">
                      <a:lumMod val="85000"/>
                      <a:lumOff val="15000"/>
                    </a:schemeClr>
                  </a:solidFill>
                  <a:latin typeface="SFU Futura" panose="00000400000000000000" pitchFamily="2" charset="0"/>
                  <a:ea typeface="Noto Sans"/>
                </a:rPr>
                <a:t> </a:t>
              </a:r>
              <a:r>
                <a:rPr lang="en-US" altLang="vi-VN" sz="4000" dirty="0" err="1">
                  <a:solidFill>
                    <a:schemeClr val="tx1">
                      <a:lumMod val="85000"/>
                      <a:lumOff val="15000"/>
                    </a:schemeClr>
                  </a:solidFill>
                  <a:latin typeface="SFU Futura" panose="00000400000000000000" pitchFamily="2" charset="0"/>
                  <a:ea typeface="Noto Sans"/>
                </a:rPr>
                <a:t>hệ</a:t>
              </a:r>
              <a:r>
                <a:rPr lang="en-US" altLang="vi-VN" sz="4000" dirty="0">
                  <a:solidFill>
                    <a:schemeClr val="tx1">
                      <a:lumMod val="85000"/>
                      <a:lumOff val="15000"/>
                    </a:schemeClr>
                  </a:solidFill>
                  <a:latin typeface="SFU Futura" panose="00000400000000000000" pitchFamily="2" charset="0"/>
                  <a:ea typeface="Noto Sans"/>
                </a:rPr>
                <a:t> </a:t>
              </a:r>
              <a:r>
                <a:rPr lang="en-US" altLang="vi-VN" sz="4000" dirty="0" err="1">
                  <a:solidFill>
                    <a:schemeClr val="tx1">
                      <a:lumMod val="85000"/>
                      <a:lumOff val="15000"/>
                    </a:schemeClr>
                  </a:solidFill>
                  <a:latin typeface="SFU Futura" panose="00000400000000000000" pitchFamily="2" charset="0"/>
                  <a:ea typeface="Noto Sans"/>
                </a:rPr>
                <a:t>thống</a:t>
              </a:r>
              <a:r>
                <a:rPr lang="en-US" altLang="vi-VN" sz="4000" dirty="0">
                  <a:solidFill>
                    <a:schemeClr val="tx1">
                      <a:lumMod val="85000"/>
                      <a:lumOff val="15000"/>
                    </a:schemeClr>
                  </a:solidFill>
                  <a:latin typeface="SFU Futura" panose="00000400000000000000" pitchFamily="2" charset="0"/>
                  <a:ea typeface="Noto Sans"/>
                </a:rPr>
                <a:t> </a:t>
              </a:r>
              <a:r>
                <a:rPr lang="en-US" altLang="vi-VN" sz="4000" dirty="0" err="1">
                  <a:solidFill>
                    <a:schemeClr val="tx1">
                      <a:lumMod val="85000"/>
                      <a:lumOff val="15000"/>
                    </a:schemeClr>
                  </a:solidFill>
                  <a:latin typeface="SFU Futura" panose="00000400000000000000" pitchFamily="2" charset="0"/>
                  <a:ea typeface="Noto Sans"/>
                </a:rPr>
                <a:t>phần</a:t>
              </a:r>
              <a:r>
                <a:rPr lang="en-US" altLang="vi-VN" sz="4000" dirty="0">
                  <a:solidFill>
                    <a:schemeClr val="tx1">
                      <a:lumMod val="85000"/>
                      <a:lumOff val="15000"/>
                    </a:schemeClr>
                  </a:solidFill>
                  <a:latin typeface="SFU Futura" panose="00000400000000000000" pitchFamily="2" charset="0"/>
                  <a:ea typeface="Noto Sans"/>
                </a:rPr>
                <a:t> </a:t>
              </a:r>
              <a:r>
                <a:rPr lang="en-US" altLang="vi-VN" sz="4000" dirty="0" err="1">
                  <a:solidFill>
                    <a:schemeClr val="tx1">
                      <a:lumMod val="85000"/>
                      <a:lumOff val="15000"/>
                    </a:schemeClr>
                  </a:solidFill>
                  <a:latin typeface="SFU Futura" panose="00000400000000000000" pitchFamily="2" charset="0"/>
                  <a:ea typeface="Noto Sans"/>
                </a:rPr>
                <a:t>mềm</a:t>
              </a:r>
              <a:endParaRPr lang="vi-VN" altLang="vi-VN" sz="4000" dirty="0">
                <a:solidFill>
                  <a:schemeClr val="tx1">
                    <a:lumMod val="85000"/>
                    <a:lumOff val="15000"/>
                  </a:schemeClr>
                </a:solidFill>
                <a:latin typeface="Noto Sans"/>
                <a:ea typeface="Noto Sans"/>
              </a:endParaRPr>
            </a:p>
          </p:txBody>
        </p:sp>
      </p:grpSp>
    </p:spTree>
    <p:extLst>
      <p:ext uri="{BB962C8B-B14F-4D97-AF65-F5344CB8AC3E}">
        <p14:creationId xmlns:p14="http://schemas.microsoft.com/office/powerpoint/2010/main" val="34890011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5DF4D8-2F14-9B8B-E6CD-2F36FCFDC3EF}"/>
              </a:ext>
            </a:extLst>
          </p:cNvPr>
          <p:cNvSpPr txBox="1"/>
          <p:nvPr/>
        </p:nvSpPr>
        <p:spPr>
          <a:xfrm>
            <a:off x="501721" y="435776"/>
            <a:ext cx="11188557" cy="5986447"/>
          </a:xfrm>
          <a:prstGeom prst="rect">
            <a:avLst/>
          </a:prstGeom>
          <a:noFill/>
        </p:spPr>
        <p:txBody>
          <a:bodyPr wrap="square" rtlCol="0">
            <a:spAutoFit/>
          </a:bodyPr>
          <a:lstStyle/>
          <a:p>
            <a:pPr>
              <a:lnSpc>
                <a:spcPct val="150000"/>
              </a:lnSpc>
              <a:spcAft>
                <a:spcPts val="800"/>
              </a:spcAft>
            </a:pPr>
            <a:r>
              <a:rPr lang="en-US" sz="1600" b="1" dirty="0">
                <a:effectLst/>
                <a:latin typeface="SFU Futura" panose="00000400000000000000" pitchFamily="2" charset="0"/>
                <a:ea typeface="Calibri" panose="020F0502020204030204" pitchFamily="34" charset="0"/>
                <a:cs typeface="Times New Roman" panose="02020603050405020304" pitchFamily="18" charset="0"/>
              </a:rPr>
              <a:t>3.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Xử</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Lý</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200000"/>
              </a:lnSpc>
              <a:spcAft>
                <a:spcPts val="1200"/>
              </a:spcAft>
              <a:buFont typeface="Times New Roman" panose="02020603050405020304" pitchFamily="18" charset="0"/>
              <a:buChar char="-"/>
            </a:pP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gas:</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nồng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vượt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ngưỡng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an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toàn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trên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thoại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kèm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theo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chính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200000"/>
              </a:lnSpc>
              <a:spcAft>
                <a:spcPts val="1200"/>
              </a:spcAft>
              <a:buFont typeface="Times New Roman" panose="02020603050405020304" pitchFamily="18" charset="0"/>
              <a:buChar char="-"/>
            </a:pP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một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nhất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xung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quanh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hướng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an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toàn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tránh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ngược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sang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chế</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thủ</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công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200000"/>
              </a:lnSpc>
              <a:spcAft>
                <a:spcPts val="1200"/>
              </a:spcAft>
              <a:buFont typeface="Times New Roman" panose="02020603050405020304" pitchFamily="18" charset="0"/>
              <a:buChar char="-"/>
            </a:pP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i="1"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600" b="1" i="1" dirty="0">
                <a:effectLst/>
                <a:latin typeface="SFU Futura" panose="00000400000000000000" pitchFamily="2" charset="0"/>
                <a:ea typeface="Calibri" panose="020F0502020204030204" pitchFamily="34" charset="0"/>
                <a:cs typeface="Times New Roman" panose="02020603050405020304" pitchFamily="18" charset="0"/>
              </a:rPr>
              <a:t> GPS:</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en-US" sz="1600" dirty="0">
                <a:effectLst/>
                <a:latin typeface="SFU Futura" panose="00000400000000000000" pitchFamily="2" charset="0"/>
                <a:ea typeface="Calibri" panose="020F0502020204030204" pitchFamily="34" charset="0"/>
                <a:cs typeface="Times New Roman" panose="02020603050405020304" pitchFamily="18" charset="0"/>
              </a:rPr>
              <a:t>Khi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rò</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rỉ</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của</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người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dùng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theo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dõi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lý</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kịp</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thời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qua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lưu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liên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vào</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sở</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dirty="0">
                <a:effectLst/>
                <a:latin typeface="SFU Futura" panose="00000400000000000000" pitchFamily="2" charset="0"/>
                <a:ea typeface="Calibri" panose="020F0502020204030204" pitchFamily="34" charset="0"/>
                <a:cs typeface="Times New Roman" panose="02020603050405020304" pitchFamily="18" charset="0"/>
              </a:rPr>
              <a:t>.</a:t>
            </a:r>
          </a:p>
          <a:p>
            <a:pPr algn="just">
              <a:lnSpc>
                <a:spcPct val="150000"/>
              </a:lnSpc>
              <a:spcAft>
                <a:spcPts val="800"/>
              </a:spcAft>
            </a:pPr>
            <a:r>
              <a:rPr lang="en-US" sz="1600" b="1" dirty="0">
                <a:effectLst/>
                <a:latin typeface="SFU Futura" panose="00000400000000000000" pitchFamily="2" charset="0"/>
                <a:ea typeface="Calibri" panose="020F0502020204030204" pitchFamily="34" charset="0"/>
                <a:cs typeface="Times New Roman" panose="02020603050405020304" pitchFamily="18" charset="0"/>
              </a:rPr>
              <a:t>4.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Lặp</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600" dirty="0">
              <a:effectLst/>
              <a:latin typeface="SFU Futura" panose="00000400000000000000" pitchFamily="2" charset="0"/>
              <a:ea typeface="Calibri" panose="020F0502020204030204" pitchFamily="34" charset="0"/>
              <a:cs typeface="Times New Roman" panose="02020603050405020304" pitchFamily="18" charset="0"/>
            </a:endParaRPr>
          </a:p>
          <a:p>
            <a:pPr marL="457200" indent="-228600" algn="just">
              <a:lnSpc>
                <a:spcPct val="150000"/>
              </a:lnSpc>
              <a:spcAft>
                <a:spcPts val="800"/>
              </a:spcAft>
            </a:pPr>
            <a:r>
              <a:rPr lang="en-US" sz="1600" dirty="0" err="1">
                <a:effectLst/>
                <a:latin typeface="SFU Futura" panose="00000400000000000000" pitchFamily="2" charset="0"/>
                <a:ea typeface="Calibri" panose="020F0502020204030204" pitchFamily="34" charset="0"/>
                <a:cs typeface="Times New Roman" panose="02020603050405020304" pitchFamily="18" charset="0"/>
              </a:rPr>
              <a:t>Quá</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trên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lặp</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liên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duy</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trì</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hành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rò</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rỉ</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6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tránh</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600" dirty="0">
                <a:effectLst/>
                <a:latin typeface="SFU Futura" panose="00000400000000000000" pitchFamily="2" charset="0"/>
                <a:ea typeface="Calibri" panose="020F0502020204030204" pitchFamily="34" charset="0"/>
                <a:cs typeface="Times New Roman" panose="02020603050405020304" pitchFamily="18" charset="0"/>
              </a:rPr>
              <a:t> </a:t>
            </a:r>
            <a:r>
              <a:rPr lang="en-US" sz="1600"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600" dirty="0">
                <a:effectLst/>
                <a:latin typeface="SFU Futura" panose="00000400000000000000" pitchFamily="2" charset="0"/>
                <a:ea typeface="Calibri" panose="020F0502020204030204" pitchFamily="34" charset="0"/>
                <a:cs typeface="Times New Roman" panose="02020603050405020304" pitchFamily="18" charset="0"/>
              </a:rPr>
              <a:t> xa</a:t>
            </a:r>
          </a:p>
        </p:txBody>
      </p:sp>
    </p:spTree>
    <p:extLst>
      <p:ext uri="{BB962C8B-B14F-4D97-AF65-F5344CB8AC3E}">
        <p14:creationId xmlns:p14="http://schemas.microsoft.com/office/powerpoint/2010/main" val="369376254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598547" y="423521"/>
            <a:ext cx="3506932" cy="1056258"/>
            <a:chOff x="3618022" y="487137"/>
            <a:chExt cx="3506932" cy="1056258"/>
          </a:xfrm>
        </p:grpSpPr>
        <p:sp>
          <p:nvSpPr>
            <p:cNvPr id="33" name="文本框 32"/>
            <p:cNvSpPr txBox="1"/>
            <p:nvPr/>
          </p:nvSpPr>
          <p:spPr>
            <a:xfrm>
              <a:off x="5181343" y="487137"/>
              <a:ext cx="1943611" cy="477164"/>
            </a:xfrm>
            <a:prstGeom prst="rect">
              <a:avLst/>
            </a:prstGeom>
            <a:noFill/>
          </p:spPr>
          <p:txBody>
            <a:bodyPr wrap="none" rtlCol="0">
              <a:normAutofit/>
            </a:bodyPr>
            <a:lstStyle/>
            <a:p>
              <a:pPr algn="ctr"/>
              <a:r>
                <a:rPr lang="en-US" altLang="vi-VN" sz="2500" b="1" dirty="0">
                  <a:solidFill>
                    <a:schemeClr val="tx1">
                      <a:lumMod val="85000"/>
                      <a:lumOff val="15000"/>
                    </a:schemeClr>
                  </a:solidFill>
                  <a:latin typeface="SFU Futura" panose="00000400000000000000" pitchFamily="2" charset="0"/>
                  <a:ea typeface="Noto Sans"/>
                </a:rPr>
                <a:t>2.3 </a:t>
              </a:r>
              <a:r>
                <a:rPr lang="en-US" altLang="vi-VN" sz="2500" b="1" dirty="0" err="1">
                  <a:solidFill>
                    <a:schemeClr val="tx1">
                      <a:lumMod val="85000"/>
                      <a:lumOff val="15000"/>
                    </a:schemeClr>
                  </a:solidFill>
                  <a:latin typeface="SFU Futura" panose="00000400000000000000" pitchFamily="2" charset="0"/>
                  <a:ea typeface="Noto Sans"/>
                </a:rPr>
                <a:t>Phân</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tích</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hệ</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thống</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phần</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mềm</a:t>
              </a:r>
              <a:endParaRPr lang="vi-VN" altLang="vi-VN" sz="2500" b="1" dirty="0">
                <a:solidFill>
                  <a:schemeClr val="tx1">
                    <a:lumMod val="85000"/>
                    <a:lumOff val="15000"/>
                  </a:schemeClr>
                </a:solidFill>
                <a:latin typeface="Noto Sans"/>
                <a:ea typeface="Noto Sans"/>
              </a:endParaRPr>
            </a:p>
          </p:txBody>
        </p:sp>
        <p:sp>
          <p:nvSpPr>
            <p:cNvPr id="34" name="文本框 33"/>
            <p:cNvSpPr txBox="1"/>
            <p:nvPr/>
          </p:nvSpPr>
          <p:spPr>
            <a:xfrm>
              <a:off x="3618022" y="958599"/>
              <a:ext cx="3506932" cy="584796"/>
            </a:xfrm>
            <a:prstGeom prst="rect">
              <a:avLst/>
            </a:prstGeom>
            <a:noFill/>
          </p:spPr>
          <p:txBody>
            <a:bodyPr wrap="square" rtlCol="0">
              <a:normAutofit fontScale="92500"/>
            </a:bodyPr>
            <a:lstStyle/>
            <a:p>
              <a:pPr algn="ct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Lưu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đồ</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thuật</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toán</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tổng</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quát</a:t>
              </a:r>
              <a:endPar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endParaRPr>
            </a:p>
            <a:p>
              <a:pPr algn="ctr"/>
              <a:endParaRPr lang="zh-CN" altLang="en-US" sz="1600" dirty="0">
                <a:solidFill>
                  <a:schemeClr val="tx1">
                    <a:lumMod val="95000"/>
                    <a:lumOff val="5000"/>
                  </a:schemeClr>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pic>
        <p:nvPicPr>
          <p:cNvPr id="3" name="Picture 2">
            <a:extLst>
              <a:ext uri="{FF2B5EF4-FFF2-40B4-BE49-F238E27FC236}">
                <a16:creationId xmlns:a16="http://schemas.microsoft.com/office/drawing/2014/main" id="{3F63E7CC-2EF7-4D87-192D-6E4791E05614}"/>
              </a:ext>
            </a:extLst>
          </p:cNvPr>
          <p:cNvPicPr>
            <a:picLocks noChangeAspect="1"/>
          </p:cNvPicPr>
          <p:nvPr/>
        </p:nvPicPr>
        <p:blipFill>
          <a:blip r:embed="rId3">
            <a:extLst>
              <a:ext uri="{28A0092B-C50C-407E-A947-70E740481C1C}">
                <a14:useLocalDpi xmlns:a14="http://schemas.microsoft.com/office/drawing/2010/main" val="0"/>
              </a:ext>
            </a:extLst>
          </a:blip>
          <a:srcRect t="-319" b="-62"/>
          <a:stretch/>
        </p:blipFill>
        <p:spPr>
          <a:xfrm>
            <a:off x="6169729" y="431217"/>
            <a:ext cx="4062349" cy="59955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56824721"/>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29A762-5258-56DA-ECBC-CF9871D6D7BC}"/>
              </a:ext>
            </a:extLst>
          </p:cNvPr>
          <p:cNvSpPr txBox="1"/>
          <p:nvPr/>
        </p:nvSpPr>
        <p:spPr>
          <a:xfrm>
            <a:off x="314609" y="163862"/>
            <a:ext cx="6115616" cy="421847"/>
          </a:xfrm>
          <a:prstGeom prst="rect">
            <a:avLst/>
          </a:prstGeom>
          <a:noFill/>
        </p:spPr>
        <p:txBody>
          <a:bodyPr wrap="square">
            <a:spAutoFit/>
          </a:bodyPr>
          <a:lstStyle/>
          <a:p>
            <a:pPr algn="just">
              <a:lnSpc>
                <a:spcPct val="130000"/>
              </a:lnSpc>
            </a:pP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800" dirty="0">
                <a:effectLst/>
                <a:latin typeface="SFU Futura" panose="00000400000000000000" pitchFamily="2" charset="0"/>
                <a:ea typeface="Calibri" panose="020F0502020204030204" pitchFamily="34" charset="0"/>
                <a:cs typeface="Times New Roman" panose="02020603050405020304" pitchFamily="18" charset="0"/>
              </a:rPr>
              <a:t> gas.</a:t>
            </a:r>
            <a:endParaRPr lang="en-US" sz="2400" dirty="0">
              <a:effectLst/>
              <a:latin typeface="SFU Futura" panose="00000400000000000000" pitchFamily="2" charset="0"/>
              <a:ea typeface="Times New Roman" panose="02020603050405020304" pitchFamily="18" charset="0"/>
            </a:endParaRPr>
          </a:p>
        </p:txBody>
      </p:sp>
      <p:sp>
        <p:nvSpPr>
          <p:cNvPr id="6" name="TextBox 5">
            <a:extLst>
              <a:ext uri="{FF2B5EF4-FFF2-40B4-BE49-F238E27FC236}">
                <a16:creationId xmlns:a16="http://schemas.microsoft.com/office/drawing/2014/main" id="{EE3B2C84-EDC9-78A6-571B-0FE129052B63}"/>
              </a:ext>
            </a:extLst>
          </p:cNvPr>
          <p:cNvSpPr txBox="1"/>
          <p:nvPr/>
        </p:nvSpPr>
        <p:spPr>
          <a:xfrm>
            <a:off x="134913" y="667882"/>
            <a:ext cx="6295312" cy="5839804"/>
          </a:xfrm>
          <a:prstGeom prst="rect">
            <a:avLst/>
          </a:prstGeom>
          <a:noFill/>
        </p:spPr>
        <p:txBody>
          <a:bodyPr wrap="square">
            <a:spAutoFit/>
          </a:bodyPr>
          <a:lstStyle/>
          <a:p>
            <a:pPr algn="just">
              <a:lnSpc>
                <a:spcPct val="107000"/>
              </a:lnSpc>
              <a:spcAft>
                <a:spcPts val="800"/>
              </a:spcAft>
            </a:pP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Mô</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tả</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i="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i="1" dirty="0">
                <a:effectLst/>
                <a:latin typeface="SFU Futura" panose="00000400000000000000" pitchFamily="2" charset="0"/>
                <a:ea typeface="Calibri" panose="020F0502020204030204" pitchFamily="34" charset="0"/>
                <a:cs typeface="Times New Roman" panose="02020603050405020304" pitchFamily="18" charset="0"/>
              </a:rPr>
              <a:t> gas:</a:t>
            </a:r>
            <a:endParaRPr lang="en-US" sz="1300" dirty="0">
              <a:effectLst/>
              <a:latin typeface="SFU Futura" panose="00000400000000000000" pitchFamily="2" charset="0"/>
              <a:ea typeface="Calibri" panose="020F0502020204030204" pitchFamily="34" charset="0"/>
              <a:cs typeface="Times New Roman" panose="02020603050405020304" pitchFamily="18" charset="0"/>
            </a:endParaRP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Bắt</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tạo</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Thiết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lập</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thông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số</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chuẩn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bị</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đọc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Đọc</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gas:</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lấy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nồng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môi</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trường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gas so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ngưỡng</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gas:</a:t>
            </a:r>
            <a:endParaRPr lang="en-US" sz="13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vượt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ngưỡng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quy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mức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Font typeface="Times New Roman" panose="02020603050405020304" pitchFamily="18" charset="0"/>
              <a:buChar char="-"/>
            </a:pP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chưa</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vượt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ngưỡng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quét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tìm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a:t>
            </a: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gas so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ngưỡng</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cảnh</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3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buFont typeface="Times New Roman" panose="02020603050405020304" pitchFamily="18" charset="0"/>
              <a:buChar char="-"/>
            </a:pP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đạt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hoặc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vượt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mức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cảnh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Font typeface="Times New Roman" panose="02020603050405020304" pitchFamily="18" charset="0"/>
              <a:buChar char="-"/>
            </a:pP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chưa</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đạt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mức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cảnh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quay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tìm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kiếm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a:t>
            </a:r>
          </a:p>
          <a:p>
            <a:pPr marL="90170" algn="just">
              <a:lnSpc>
                <a:spcPct val="150000"/>
              </a:lnSpc>
              <a:spcAft>
                <a:spcPts val="600"/>
              </a:spcAft>
            </a:pP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3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b="1" dirty="0" err="1">
                <a:effectLst/>
                <a:latin typeface="SFU Futura" panose="00000400000000000000" pitchFamily="2" charset="0"/>
                <a:ea typeface="Calibri" panose="020F0502020204030204" pitchFamily="34" charset="0"/>
                <a:cs typeface="Times New Roman" panose="02020603050405020304" pitchFamily="18" charset="0"/>
              </a:rPr>
              <a:t>hiểm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Khi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nồng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đạt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mức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thực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biện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pháp</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xử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lý</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buFont typeface="Times New Roman" panose="02020603050405020304" pitchFamily="18" charset="0"/>
              <a:buChar char="-"/>
            </a:pPr>
            <a:r>
              <a:rPr lang="en-US" sz="1300" dirty="0">
                <a:effectLst/>
                <a:latin typeface="SFU Futura" panose="00000400000000000000" pitchFamily="2" charset="0"/>
                <a:ea typeface="Calibri" panose="020F0502020204030204" pitchFamily="34" charset="0"/>
                <a:cs typeface="Times New Roman" panose="02020603050405020304" pitchFamily="18" charset="0"/>
              </a:rPr>
              <a:t>Xe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Khi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3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hiểm</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toạ</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độ</a:t>
            </a:r>
            <a:endParaRPr lang="en-US" sz="13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Times New Roman" panose="02020603050405020304" pitchFamily="18" charset="0"/>
              <a:buChar char="-"/>
            </a:pPr>
            <a:r>
              <a:rPr lang="en-US" sz="1300" dirty="0" err="1">
                <a:effectLst/>
                <a:latin typeface="SFU Futura" panose="00000400000000000000" pitchFamily="2" charset="0"/>
                <a:ea typeface="Calibri" panose="020F0502020204030204" pitchFamily="34" charset="0"/>
                <a:cs typeface="Times New Roman" panose="02020603050405020304" pitchFamily="18" charset="0"/>
              </a:rPr>
              <a:t>Kết</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thúc</a:t>
            </a:r>
            <a:r>
              <a:rPr lang="en-US" sz="1300" dirty="0">
                <a:effectLst/>
                <a:latin typeface="SFU Futura" panose="00000400000000000000" pitchFamily="2" charset="0"/>
                <a:ea typeface="Calibri" panose="020F0502020204030204" pitchFamily="34" charset="0"/>
                <a:cs typeface="Times New Roman" panose="02020603050405020304" pitchFamily="18" charset="0"/>
              </a:rPr>
              <a:t>: Quy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hoàn</a:t>
            </a:r>
            <a:r>
              <a:rPr lang="en-US" sz="1300" dirty="0">
                <a:effectLst/>
                <a:latin typeface="SFU Futura" panose="00000400000000000000" pitchFamily="2" charset="0"/>
                <a:ea typeface="Calibri" panose="020F0502020204030204" pitchFamily="34" charset="0"/>
                <a:cs typeface="Times New Roman" panose="02020603050405020304" pitchFamily="18" charset="0"/>
              </a:rPr>
              <a:t> </a:t>
            </a:r>
            <a:r>
              <a:rPr lang="en-US" sz="1300" dirty="0" err="1">
                <a:effectLst/>
                <a:latin typeface="SFU Futura" panose="00000400000000000000" pitchFamily="2" charset="0"/>
                <a:ea typeface="Calibri" panose="020F0502020204030204" pitchFamily="34" charset="0"/>
                <a:cs typeface="Times New Roman" panose="02020603050405020304" pitchFamily="18" charset="0"/>
              </a:rPr>
              <a:t>tất</a:t>
            </a:r>
            <a:r>
              <a:rPr lang="en-US" sz="1300" dirty="0">
                <a:effectLst/>
                <a:latin typeface="SFU Futura" panose="00000400000000000000" pitchFamily="2"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72416A3-5F9C-A2F8-B86B-50AC4DA58C17}"/>
              </a:ext>
            </a:extLst>
          </p:cNvPr>
          <p:cNvPicPr>
            <a:picLocks noChangeAspect="1"/>
          </p:cNvPicPr>
          <p:nvPr/>
        </p:nvPicPr>
        <p:blipFill>
          <a:blip r:embed="rId2">
            <a:extLst>
              <a:ext uri="{28A0092B-C50C-407E-A947-70E740481C1C}">
                <a14:useLocalDpi xmlns:a14="http://schemas.microsoft.com/office/drawing/2010/main" val="0"/>
              </a:ext>
            </a:extLst>
          </a:blip>
          <a:srcRect t="-257" b="-245"/>
          <a:stretch/>
        </p:blipFill>
        <p:spPr>
          <a:xfrm>
            <a:off x="7769076" y="667882"/>
            <a:ext cx="3256229" cy="50207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4816401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2F34AC-7506-6444-6713-4A909DBE1BA2}"/>
              </a:ext>
            </a:extLst>
          </p:cNvPr>
          <p:cNvSpPr txBox="1"/>
          <p:nvPr/>
        </p:nvSpPr>
        <p:spPr>
          <a:xfrm>
            <a:off x="245189" y="64393"/>
            <a:ext cx="6115616" cy="524567"/>
          </a:xfrm>
          <a:prstGeom prst="rect">
            <a:avLst/>
          </a:prstGeom>
          <a:noFill/>
        </p:spPr>
        <p:txBody>
          <a:bodyPr wrap="square">
            <a:spAutoFit/>
          </a:bodyPr>
          <a:lstStyle/>
          <a:p>
            <a:pPr>
              <a:lnSpc>
                <a:spcPct val="130000"/>
              </a:lnSpc>
            </a:pPr>
            <a:r>
              <a:rPr lang="vi-VN" sz="2400" dirty="0">
                <a:effectLst/>
                <a:latin typeface="Times New Roman" panose="02020603050405020304" pitchFamily="18" charset="0"/>
                <a:ea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Thuật</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toán</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phát</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hiện</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tránh</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vật</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cs typeface="Times New Roman" panose="02020603050405020304" pitchFamily="18" charset="0"/>
              </a:rPr>
              <a:t>cản</a:t>
            </a:r>
            <a:r>
              <a:rPr lang="en-US" sz="1800" dirty="0">
                <a:effectLst/>
                <a:latin typeface="SFU Futura" panose="00000400000000000000" pitchFamily="2" charset="0"/>
                <a:ea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DF7A127D-8362-6A3D-B905-937BE02A8201}"/>
              </a:ext>
            </a:extLst>
          </p:cNvPr>
          <p:cNvSpPr txBox="1"/>
          <p:nvPr/>
        </p:nvSpPr>
        <p:spPr>
          <a:xfrm>
            <a:off x="323847" y="735821"/>
            <a:ext cx="6115616" cy="6074676"/>
          </a:xfrm>
          <a:prstGeom prst="rect">
            <a:avLst/>
          </a:prstGeom>
          <a:noFill/>
        </p:spPr>
        <p:txBody>
          <a:bodyPr wrap="square">
            <a:spAutoFit/>
          </a:bodyPr>
          <a:lstStyle/>
          <a:p>
            <a:pPr>
              <a:lnSpc>
                <a:spcPct val="150000"/>
              </a:lnSpc>
              <a:spcAft>
                <a:spcPts val="800"/>
              </a:spcAft>
            </a:pP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Mô</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tả</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tránh</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vật</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cản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Bắt</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Đọc</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a:t>
            </a:r>
            <a:r>
              <a:rPr lang="en-US" sz="1200" dirty="0">
                <a:effectLst/>
                <a:latin typeface="SFU Futura" panose="00000400000000000000" pitchFamily="2" charset="0"/>
                <a:ea typeface="Calibri" panose="020F0502020204030204" pitchFamily="34" charset="0"/>
                <a:cs typeface="Times New Roman" panose="02020603050405020304" pitchFamily="18" charset="0"/>
              </a:rPr>
              <a:t> Xe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đo</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nhỏ</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hơn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30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giả</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sử</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đơn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là</a:t>
            </a:r>
            <a:r>
              <a:rPr lang="en-US" sz="1200" dirty="0">
                <a:effectLst/>
                <a:latin typeface="SFU Futura" panose="00000400000000000000" pitchFamily="2" charset="0"/>
                <a:ea typeface="Calibri" panose="020F0502020204030204" pitchFamily="34" charset="0"/>
                <a:cs typeface="Times New Roman" panose="02020603050405020304" pitchFamily="18" charset="0"/>
              </a:rPr>
              <a:t> cm),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sẽ</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an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toàn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buSzPts val="1000"/>
              <a:buFont typeface="Times New Roman" panose="02020603050405020304" pitchFamily="18" charset="0"/>
              <a:buChar char="-"/>
              <a:tabLst>
                <a:tab pos="457200" algn="l"/>
              </a:tabLst>
            </a:pPr>
            <a:r>
              <a:rPr lang="en-US" sz="1200" dirty="0">
                <a:effectLst/>
                <a:latin typeface="SFU Futura" panose="00000400000000000000" pitchFamily="2" charset="0"/>
                <a:ea typeface="Calibri" panose="020F0502020204030204" pitchFamily="34" charset="0"/>
                <a:cs typeface="Times New Roman" panose="02020603050405020304" pitchFamily="18" charset="0"/>
              </a:rPr>
              <a:t>Xe quay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góc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phải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Times New Roman" panose="02020603050405020304" pitchFamily="18" charset="0"/>
              <a:buChar char="-"/>
              <a:tabLst>
                <a:tab pos="457200" algn="l"/>
              </a:tabLst>
            </a:pPr>
            <a:r>
              <a:rPr lang="en-US" sz="1200" dirty="0">
                <a:effectLst/>
                <a:latin typeface="SFU Futura" panose="00000400000000000000" pitchFamily="2" charset="0"/>
                <a:ea typeface="Calibri" panose="020F0502020204030204" pitchFamily="34" charset="0"/>
                <a:cs typeface="Times New Roman" panose="02020603050405020304" pitchFamily="18" charset="0"/>
              </a:rPr>
              <a:t>Sau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đó</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dirty="0">
                <a:effectLst/>
                <a:latin typeface="SFU Futura" panose="00000400000000000000" pitchFamily="2" charset="0"/>
                <a:ea typeface="Calibri" panose="020F0502020204030204" pitchFamily="34" charset="0"/>
                <a:cs typeface="Times New Roman" panose="02020603050405020304" pitchFamily="18" charset="0"/>
              </a:rPr>
              <a:t> quay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góc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ở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cả</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hai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cả</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hai</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phải</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trái</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đều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nhỏ</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hơn</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30:</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buSzPts val="1000"/>
              <a:buFont typeface="Times New Roman" panose="02020603050405020304" pitchFamily="18" charset="0"/>
              <a:buChar char="-"/>
              <a:tabLst>
                <a:tab pos="457200" algn="l"/>
              </a:tabLst>
            </a:pPr>
            <a:r>
              <a:rPr lang="en-US" sz="1200" dirty="0">
                <a:effectLst/>
                <a:latin typeface="SFU Futura" panose="00000400000000000000" pitchFamily="2" charset="0"/>
                <a:ea typeface="Calibri" panose="020F0502020204030204" pitchFamily="34" charset="0"/>
                <a:cs typeface="Times New Roman" panose="02020603050405020304" pitchFamily="18" charset="0"/>
              </a:rPr>
              <a:t>Xe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hoàn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toàn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thông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báo</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sang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chế</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thủ</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công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nSpc>
                <a:spcPct val="150000"/>
              </a:lnSpc>
              <a:spcAft>
                <a:spcPts val="800"/>
              </a:spcAft>
            </a:pP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đủ</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 di </a:t>
            </a:r>
            <a:r>
              <a:rPr lang="en-US" sz="1200" b="1"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2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buSzPts val="1000"/>
              <a:buFont typeface="Times New Roman" panose="02020603050405020304" pitchFamily="18" charset="0"/>
              <a:buChar char="-"/>
              <a:tabLst>
                <a:tab pos="457200" algn="l"/>
              </a:tabLst>
            </a:pPr>
            <a:r>
              <a:rPr lang="en-US" sz="1200" dirty="0">
                <a:effectLst/>
                <a:latin typeface="SFU Futura" panose="00000400000000000000" pitchFamily="2" charset="0"/>
                <a:ea typeface="Calibri" panose="020F0502020204030204" pitchFamily="34" charset="0"/>
                <a:cs typeface="Times New Roman" panose="02020603050405020304" pitchFamily="18" charset="0"/>
              </a:rPr>
              <a:t>So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sánh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phải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phải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lớn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hơn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hoặc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bằng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khoảng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cách</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bên</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rẽ</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phải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Times New Roman" panose="02020603050405020304" pitchFamily="18" charset="0"/>
              <a:buChar char="-"/>
              <a:tabLst>
                <a:tab pos="457200" algn="l"/>
              </a:tabLst>
            </a:pPr>
            <a:r>
              <a:rPr lang="en-US" sz="12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không</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rẽ</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trái</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200"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2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2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200" dirty="0">
                <a:effectLst/>
                <a:latin typeface="SFU Futura" panose="00000400000000000000" pitchFamily="2" charset="0"/>
                <a:ea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8413E544-8544-DDBE-AAAD-CAF03EF13D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65256" y="567853"/>
            <a:ext cx="4989706" cy="57222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8790909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76975A-ACBE-60D7-00B0-10310A938AFA}"/>
              </a:ext>
            </a:extLst>
          </p:cNvPr>
          <p:cNvSpPr txBox="1"/>
          <p:nvPr/>
        </p:nvSpPr>
        <p:spPr>
          <a:xfrm>
            <a:off x="-19616" y="200364"/>
            <a:ext cx="6115616" cy="421847"/>
          </a:xfrm>
          <a:prstGeom prst="rect">
            <a:avLst/>
          </a:prstGeom>
          <a:noFill/>
        </p:spPr>
        <p:txBody>
          <a:bodyPr wrap="square">
            <a:spAutoFit/>
          </a:bodyPr>
          <a:lstStyle/>
          <a:p>
            <a:pPr>
              <a:lnSpc>
                <a:spcPct val="130000"/>
              </a:lnSpc>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gửi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khí</a:t>
            </a:r>
            <a:r>
              <a:rPr lang="en-US" sz="1800" dirty="0">
                <a:effectLst/>
                <a:latin typeface="Calibri" panose="020F0502020204030204" pitchFamily="34" charset="0"/>
                <a:ea typeface="Calibri" panose="020F0502020204030204" pitchFamily="34" charset="0"/>
                <a:cs typeface="Times New Roman" panose="02020603050405020304" pitchFamily="18" charset="0"/>
              </a:rPr>
              <a:t> gas &amp;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APP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D018B2DB-A78D-7897-79C4-D3A9E67ACD4B}"/>
              </a:ext>
            </a:extLst>
          </p:cNvPr>
          <p:cNvSpPr txBox="1"/>
          <p:nvPr/>
        </p:nvSpPr>
        <p:spPr>
          <a:xfrm>
            <a:off x="307966" y="805192"/>
            <a:ext cx="6781092" cy="6377067"/>
          </a:xfrm>
          <a:prstGeom prst="rect">
            <a:avLst/>
          </a:prstGeom>
          <a:noFill/>
        </p:spPr>
        <p:txBody>
          <a:bodyPr wrap="square">
            <a:spAutoFit/>
          </a:bodyPr>
          <a:lstStyle/>
          <a:p>
            <a:pPr algn="just">
              <a:lnSpc>
                <a:spcPct val="150000"/>
              </a:lnSpc>
              <a:spcAft>
                <a:spcPts val="800"/>
              </a:spcAft>
            </a:pP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Mô</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tả</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gas &amp;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toạ</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lên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APP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200" b="1" i="1"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200" b="1" i="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90170"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Bắt</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đầu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khởi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động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Khởi</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tạo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Tiến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hành</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khởi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tạo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bao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gồm</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cảm</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biến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ứng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dụng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Đọc</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giá</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trị</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cảm</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biến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gas</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thập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liệu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từ</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cảm</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biến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nồng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gas.</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Hiển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thị</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liệu</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gas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lên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APP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Các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thông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tin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về</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gas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được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gửi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hiển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thị</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trên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ứng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dụng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di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động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Kiểm</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tra</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nồng</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gas</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Nếu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nồng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gas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đạt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hoặc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vượt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ngưỡng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cảnh</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báo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chuyển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sang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bước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tiếp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theo.</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Nếu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không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tiếp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tục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vòng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lặp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lường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Dừng</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xe</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tại</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vị</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trí</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rò</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rỉ</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Khi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phát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hiện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gas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vượt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ngưỡng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yêu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cầu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phương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tiện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dừng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tại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vị</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trí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rò</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rỉ</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để</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kiểm</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tra</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Thu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thập</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liệu</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tọa</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thời</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gian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Nếu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hệ</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thống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thập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được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liệu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về</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tọa</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thời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gian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tiến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hành</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hiển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thị</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thông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tin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này</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lên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ứng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dụng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Nếu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không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vòng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lặp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tiếp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tục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cho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đến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khi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liệu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được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thu</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thập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Hiển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thị</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tọa</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độ</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thời</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gian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lên</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APP</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Thông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tin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về</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vị</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trí</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thời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gian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của</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sự</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cố</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được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gửi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lên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ứng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dụng</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để</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theo</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dõi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Kết</a:t>
            </a:r>
            <a:r>
              <a:rPr lang="en-US" sz="12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b="1" dirty="0" err="1">
                <a:effectLst/>
                <a:latin typeface="SFU Futura" panose="00000400000000000000" pitchFamily="2" charset="0"/>
                <a:ea typeface="Times New Roman" panose="02020603050405020304" pitchFamily="18" charset="0"/>
                <a:cs typeface="Times New Roman" panose="02020603050405020304" pitchFamily="18" charset="0"/>
              </a:rPr>
              <a:t>thúc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Kết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thúc</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quá</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trình</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giám</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sát</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và</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ghi</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nhận</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dữ</a:t>
            </a:r>
            <a:r>
              <a:rPr lang="en-US" sz="1200"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200" dirty="0" err="1">
                <a:effectLst/>
                <a:latin typeface="SFU Futura" panose="00000400000000000000" pitchFamily="2" charset="0"/>
                <a:ea typeface="Times New Roman" panose="02020603050405020304" pitchFamily="18" charset="0"/>
                <a:cs typeface="Times New Roman" panose="02020603050405020304" pitchFamily="18" charset="0"/>
              </a:rPr>
              <a:t>liệu</a:t>
            </a:r>
            <a:endParaRPr lang="en-US" sz="1200" dirty="0">
              <a:effectLst/>
              <a:latin typeface="SFU Futura" panose="000004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743710A2-C11C-3027-21E9-3B99D27F6D06}"/>
              </a:ext>
            </a:extLst>
          </p:cNvPr>
          <p:cNvPicPr>
            <a:picLocks noChangeAspect="1"/>
          </p:cNvPicPr>
          <p:nvPr/>
        </p:nvPicPr>
        <p:blipFill>
          <a:blip r:embed="rId2">
            <a:extLst>
              <a:ext uri="{28A0092B-C50C-407E-A947-70E740481C1C}">
                <a14:useLocalDpi xmlns:a14="http://schemas.microsoft.com/office/drawing/2010/main" val="0"/>
              </a:ext>
            </a:extLst>
          </a:blip>
          <a:srcRect l="-778" r="-148"/>
          <a:stretch/>
        </p:blipFill>
        <p:spPr>
          <a:xfrm>
            <a:off x="7639665" y="499876"/>
            <a:ext cx="4021393" cy="58582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4693178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3F5A9-6C4E-2025-FF34-8D288AD2E631}"/>
              </a:ext>
            </a:extLst>
          </p:cNvPr>
          <p:cNvSpPr txBox="1"/>
          <p:nvPr/>
        </p:nvSpPr>
        <p:spPr>
          <a:xfrm>
            <a:off x="305656" y="318767"/>
            <a:ext cx="6118260" cy="369332"/>
          </a:xfrm>
          <a:prstGeom prst="rect">
            <a:avLst/>
          </a:prstGeom>
          <a:noFill/>
        </p:spPr>
        <p:txBody>
          <a:bodyPr wrap="square">
            <a:spAutoFit/>
          </a:bodyPr>
          <a:lstStyle/>
          <a:p>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toạ</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lên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sở</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endParaRPr lang="en-US" dirty="0">
              <a:latin typeface="SFU Futura" panose="00000400000000000000" pitchFamily="2" charset="0"/>
            </a:endParaRPr>
          </a:p>
        </p:txBody>
      </p:sp>
      <p:pic>
        <p:nvPicPr>
          <p:cNvPr id="4" name="Picture 3">
            <a:extLst>
              <a:ext uri="{FF2B5EF4-FFF2-40B4-BE49-F238E27FC236}">
                <a16:creationId xmlns:a16="http://schemas.microsoft.com/office/drawing/2014/main" id="{33C7B870-1851-D408-2224-E8E16CDF55D9}"/>
              </a:ext>
            </a:extLst>
          </p:cNvPr>
          <p:cNvPicPr>
            <a:picLocks noChangeAspect="1"/>
          </p:cNvPicPr>
          <p:nvPr/>
        </p:nvPicPr>
        <p:blipFill>
          <a:blip r:embed="rId2">
            <a:extLst>
              <a:ext uri="{28A0092B-C50C-407E-A947-70E740481C1C}">
                <a14:useLocalDpi xmlns:a14="http://schemas.microsoft.com/office/drawing/2010/main" val="0"/>
              </a:ext>
            </a:extLst>
          </a:blip>
          <a:srcRect l="-261" r="73"/>
          <a:stretch/>
        </p:blipFill>
        <p:spPr>
          <a:xfrm>
            <a:off x="7845553" y="583573"/>
            <a:ext cx="3670922" cy="56908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D3084485-2CB1-9105-85E8-5E1D5E9719B3}"/>
              </a:ext>
            </a:extLst>
          </p:cNvPr>
          <p:cNvSpPr txBox="1"/>
          <p:nvPr/>
        </p:nvSpPr>
        <p:spPr>
          <a:xfrm>
            <a:off x="675526" y="789469"/>
            <a:ext cx="6118260" cy="5499775"/>
          </a:xfrm>
          <a:prstGeom prst="rect">
            <a:avLst/>
          </a:prstGeom>
          <a:noFill/>
        </p:spPr>
        <p:txBody>
          <a:bodyPr wrap="square">
            <a:spAutoFit/>
          </a:bodyPr>
          <a:lstStyle/>
          <a:p>
            <a:pPr algn="just">
              <a:lnSpc>
                <a:spcPct val="150000"/>
              </a:lnSpc>
              <a:spcAft>
                <a:spcPts val="800"/>
              </a:spcAft>
            </a:pP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Mô</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tả</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toạ</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lên</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sở</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400" i="1" dirty="0">
              <a:effectLst/>
              <a:latin typeface="SFU Futura" panose="00000400000000000000" pitchFamily="2" charset="0"/>
              <a:ea typeface="Calibri" panose="020F0502020204030204" pitchFamily="34" charset="0"/>
              <a:cs typeface="Times New Roman" panose="02020603050405020304" pitchFamily="18" charset="0"/>
            </a:endParaRPr>
          </a:p>
          <a:p>
            <a:pPr marL="9017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Bắt</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tạo</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ban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lập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giá</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trị</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cần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bắt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quá</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SzPts val="1000"/>
              <a:buFont typeface="Times New Roman" panose="02020603050405020304" pitchFamily="18" charset="0"/>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tọa</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thời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gian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sang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bước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theo.</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SzPts val="1000"/>
              <a:buFont typeface="Times New Roman" panose="02020603050405020304" pitchFamily="18" charset="0"/>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chưa</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chờ</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đợi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quay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bước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Ghi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Khi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thực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SzPts val="1000"/>
              <a:buFont typeface="Times New Roman" panose="02020603050405020304" pitchFamily="18" charset="0"/>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Ghi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tọa</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thời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gian</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gn="just">
              <a:lnSpc>
                <a:spcPct val="150000"/>
              </a:lnSpc>
              <a:spcAft>
                <a:spcPts val="800"/>
              </a:spcAft>
              <a:buSzPts val="1000"/>
              <a:buFont typeface="Times New Roman" panose="02020603050405020304" pitchFamily="18" charset="0"/>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về</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sở</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lưu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xử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sau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này</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9017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Lặp</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quy</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Sau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gửi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quay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bước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quá</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162848455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26126" y="-14063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blipFill dpi="0" rotWithShape="1">
            <a:blip r:embed="rId4">
              <a:extLst>
                <a:ext uri="{28A0092B-C50C-407E-A947-70E740481C1C}">
                  <a14:useLocalDpi xmlns:a14="http://schemas.microsoft.com/office/drawing/2010/main" val="0"/>
                </a:ext>
              </a:extLst>
            </a:blip>
            <a:stretch>
              <a:fillRect t="-93245" b="-57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26126" y="-140635"/>
            <a:ext cx="12270378" cy="4111744"/>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2">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50000"/>
                </a:schemeClr>
              </a:solidFill>
            </a:endParaRPr>
          </a:p>
        </p:txBody>
      </p:sp>
      <p:sp>
        <p:nvSpPr>
          <p:cNvPr id="9" name="任意多边形 8"/>
          <p:cNvSpPr/>
          <p:nvPr/>
        </p:nvSpPr>
        <p:spPr>
          <a:xfrm>
            <a:off x="3241998" y="-1202686"/>
            <a:ext cx="5734131" cy="2317865"/>
          </a:xfrm>
          <a:custGeom>
            <a:avLst/>
            <a:gdLst>
              <a:gd name="connsiteX0" fmla="*/ 0 w 11850692"/>
              <a:gd name="connsiteY0" fmla="*/ 0 h 4790318"/>
              <a:gd name="connsiteX1" fmla="*/ 11850692 w 11850692"/>
              <a:gd name="connsiteY1" fmla="*/ 0 h 4790318"/>
              <a:gd name="connsiteX2" fmla="*/ 11794111 w 11850692"/>
              <a:gd name="connsiteY2" fmla="*/ 245155 h 4790318"/>
              <a:gd name="connsiteX3" fmla="*/ 5925346 w 11850692"/>
              <a:gd name="connsiteY3" fmla="*/ 4790318 h 4790318"/>
              <a:gd name="connsiteX4" fmla="*/ 56581 w 11850692"/>
              <a:gd name="connsiteY4" fmla="*/ 245155 h 479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0692" h="4790318">
                <a:moveTo>
                  <a:pt x="0" y="0"/>
                </a:moveTo>
                <a:lnTo>
                  <a:pt x="11850692" y="0"/>
                </a:lnTo>
                <a:lnTo>
                  <a:pt x="11794111" y="245155"/>
                </a:lnTo>
                <a:cubicBezTo>
                  <a:pt x="11121616" y="2858934"/>
                  <a:pt x="8749030" y="4790318"/>
                  <a:pt x="5925346" y="4790318"/>
                </a:cubicBezTo>
                <a:cubicBezTo>
                  <a:pt x="3101662" y="4790318"/>
                  <a:pt x="729077" y="2858934"/>
                  <a:pt x="56581" y="2451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82489" y="1928035"/>
            <a:ext cx="1781670" cy="1652037"/>
            <a:chOff x="921636" y="2441455"/>
            <a:chExt cx="1781670" cy="1652037"/>
          </a:xfrm>
        </p:grpSpPr>
        <p:grpSp>
          <p:nvGrpSpPr>
            <p:cNvPr id="12" name="组合 11"/>
            <p:cNvGrpSpPr/>
            <p:nvPr/>
          </p:nvGrpSpPr>
          <p:grpSpPr>
            <a:xfrm>
              <a:off x="1355271" y="2441455"/>
              <a:ext cx="914400" cy="914400"/>
              <a:chOff x="1384297" y="1925422"/>
              <a:chExt cx="914400" cy="914400"/>
            </a:xfrm>
          </p:grpSpPr>
          <p:sp>
            <p:nvSpPr>
              <p:cNvPr id="16" name="椭圆 15"/>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17" name="椭圆 16"/>
              <p:cNvSpPr/>
              <p:nvPr/>
            </p:nvSpPr>
            <p:spPr>
              <a:xfrm>
                <a:off x="1567894" y="2109019"/>
                <a:ext cx="547206" cy="547206"/>
              </a:xfrm>
              <a:prstGeom prst="ellipse">
                <a:avLst/>
              </a:prstGeom>
              <a:solidFill>
                <a:schemeClr val="bg2">
                  <a:lumMod val="50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77500" lnSpcReduction="20000"/>
              </a:bodyPr>
              <a:lstStyle/>
              <a:p>
                <a:pPr algn="ctr"/>
                <a:r>
                  <a:rPr lang="vi-VN" altLang="vi-VN" sz="2800" b="1" dirty="0">
                    <a:solidFill>
                      <a:schemeClr val="bg1"/>
                    </a:solidFill>
                    <a:latin typeface="Noto Sans"/>
                    <a:ea typeface="Noto Sans"/>
                  </a:rPr>
                  <a:t>1</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14" name="矩形 13"/>
            <p:cNvSpPr/>
            <p:nvPr/>
          </p:nvSpPr>
          <p:spPr>
            <a:xfrm>
              <a:off x="921636" y="3699636"/>
              <a:ext cx="1781670" cy="393856"/>
            </a:xfrm>
            <a:prstGeom prst="rect">
              <a:avLst/>
            </a:prstGeom>
          </p:spPr>
          <p:txBody>
            <a:bodyPr wrap="none">
              <a:normAutofit/>
            </a:bodyPr>
            <a:lstStyle/>
            <a:p>
              <a:pPr algn="ctr">
                <a:lnSpc>
                  <a:spcPct val="104000"/>
                </a:lnSpc>
              </a:pPr>
              <a:r>
                <a:rPr lang="en-US" altLang="vi-VN" sz="1900" b="1" dirty="0" err="1">
                  <a:solidFill>
                    <a:schemeClr val="tx1">
                      <a:lumMod val="85000"/>
                      <a:lumOff val="15000"/>
                    </a:schemeClr>
                  </a:solidFill>
                  <a:latin typeface="SFU Futura" panose="00000400000000000000" pitchFamily="2" charset="0"/>
                  <a:ea typeface="Noto Sans"/>
                </a:rPr>
                <a:t>Khảo</a:t>
              </a:r>
              <a:r>
                <a:rPr lang="en-US" altLang="vi-VN" sz="1900" b="1" dirty="0">
                  <a:solidFill>
                    <a:schemeClr val="tx1">
                      <a:lumMod val="85000"/>
                      <a:lumOff val="15000"/>
                    </a:schemeClr>
                  </a:solidFill>
                  <a:latin typeface="SFU Futura" panose="00000400000000000000" pitchFamily="2" charset="0"/>
                  <a:ea typeface="Noto Sans"/>
                </a:rPr>
                <a:t> </a:t>
              </a:r>
              <a:r>
                <a:rPr lang="en-US" altLang="vi-VN" sz="1900" b="1" dirty="0" err="1">
                  <a:solidFill>
                    <a:schemeClr val="tx1">
                      <a:lumMod val="85000"/>
                      <a:lumOff val="15000"/>
                    </a:schemeClr>
                  </a:solidFill>
                  <a:latin typeface="SFU Futura" panose="00000400000000000000" pitchFamily="2" charset="0"/>
                  <a:ea typeface="Noto Sans"/>
                </a:rPr>
                <a:t>sát</a:t>
              </a:r>
              <a:r>
                <a:rPr lang="en-US" altLang="vi-VN" sz="1900" b="1" dirty="0">
                  <a:solidFill>
                    <a:schemeClr val="tx1">
                      <a:lumMod val="85000"/>
                      <a:lumOff val="15000"/>
                    </a:schemeClr>
                  </a:solidFill>
                  <a:latin typeface="SFU Futura" panose="00000400000000000000" pitchFamily="2" charset="0"/>
                  <a:ea typeface="Noto Sans"/>
                </a:rPr>
                <a:t> </a:t>
              </a:r>
              <a:r>
                <a:rPr lang="en-US" altLang="vi-VN" sz="1900" b="1" dirty="0" err="1">
                  <a:solidFill>
                    <a:schemeClr val="tx1">
                      <a:lumMod val="85000"/>
                      <a:lumOff val="15000"/>
                    </a:schemeClr>
                  </a:solidFill>
                  <a:latin typeface="SFU Futura" panose="00000400000000000000" pitchFamily="2" charset="0"/>
                  <a:ea typeface="Noto Sans"/>
                </a:rPr>
                <a:t>hệ</a:t>
              </a:r>
              <a:r>
                <a:rPr lang="en-US" altLang="vi-VN" sz="1900" b="1" dirty="0">
                  <a:solidFill>
                    <a:schemeClr val="tx1">
                      <a:lumMod val="85000"/>
                      <a:lumOff val="15000"/>
                    </a:schemeClr>
                  </a:solidFill>
                  <a:latin typeface="SFU Futura" panose="00000400000000000000" pitchFamily="2" charset="0"/>
                  <a:ea typeface="Noto Sans"/>
                </a:rPr>
                <a:t> </a:t>
              </a:r>
              <a:r>
                <a:rPr lang="en-US" altLang="vi-VN" sz="1900" b="1" dirty="0" err="1">
                  <a:solidFill>
                    <a:schemeClr val="tx1">
                      <a:lumMod val="85000"/>
                      <a:lumOff val="15000"/>
                    </a:schemeClr>
                  </a:solidFill>
                  <a:latin typeface="SFU Futura" panose="00000400000000000000" pitchFamily="2" charset="0"/>
                  <a:ea typeface="Noto Sans"/>
                </a:rPr>
                <a:t>thống</a:t>
              </a:r>
              <a:endParaRPr lang="vi-VN" altLang="vi-VN" sz="1900" b="1" dirty="0">
                <a:solidFill>
                  <a:schemeClr val="tx1">
                    <a:lumMod val="85000"/>
                    <a:lumOff val="15000"/>
                  </a:schemeClr>
                </a:solidFill>
                <a:latin typeface="Noto Sans"/>
                <a:ea typeface="Noto Sans"/>
              </a:endParaRPr>
            </a:p>
          </p:txBody>
        </p:sp>
      </p:grpSp>
      <p:grpSp>
        <p:nvGrpSpPr>
          <p:cNvPr id="18" name="组合 17"/>
          <p:cNvGrpSpPr/>
          <p:nvPr/>
        </p:nvGrpSpPr>
        <p:grpSpPr>
          <a:xfrm>
            <a:off x="5328126" y="3580072"/>
            <a:ext cx="1661417" cy="1523590"/>
            <a:chOff x="981762" y="2441455"/>
            <a:chExt cx="1661417" cy="1523590"/>
          </a:xfrm>
        </p:grpSpPr>
        <p:grpSp>
          <p:nvGrpSpPr>
            <p:cNvPr id="19" name="组合 18"/>
            <p:cNvGrpSpPr/>
            <p:nvPr/>
          </p:nvGrpSpPr>
          <p:grpSpPr>
            <a:xfrm>
              <a:off x="1355271" y="2441455"/>
              <a:ext cx="914400" cy="914400"/>
              <a:chOff x="1384297" y="1925422"/>
              <a:chExt cx="914400" cy="914400"/>
            </a:xfrm>
          </p:grpSpPr>
          <p:sp>
            <p:nvSpPr>
              <p:cNvPr id="23" name="椭圆 22"/>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24" name="椭圆 23"/>
              <p:cNvSpPr/>
              <p:nvPr/>
            </p:nvSpPr>
            <p:spPr>
              <a:xfrm>
                <a:off x="1567894" y="2109019"/>
                <a:ext cx="547206" cy="547206"/>
              </a:xfrm>
              <a:prstGeom prst="ellipse">
                <a:avLst/>
              </a:prstGeom>
              <a:solidFill>
                <a:schemeClr val="bg2">
                  <a:lumMod val="50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77500" lnSpcReduction="20000"/>
              </a:bodyPr>
              <a:lstStyle/>
              <a:p>
                <a:pPr algn="ctr"/>
                <a:r>
                  <a:rPr lang="vi-VN" altLang="vi-VN" sz="2800" b="1" dirty="0">
                    <a:solidFill>
                      <a:schemeClr val="bg1"/>
                    </a:solidFill>
                    <a:latin typeface="Noto Sans"/>
                    <a:ea typeface="Noto Sans"/>
                  </a:rPr>
                  <a:t>2</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21" name="矩形 20"/>
            <p:cNvSpPr/>
            <p:nvPr/>
          </p:nvSpPr>
          <p:spPr>
            <a:xfrm>
              <a:off x="981762" y="3539452"/>
              <a:ext cx="1661417" cy="425593"/>
            </a:xfrm>
            <a:prstGeom prst="rect">
              <a:avLst/>
            </a:prstGeom>
          </p:spPr>
          <p:txBody>
            <a:bodyPr wrap="none">
              <a:normAutofit/>
            </a:bodyPr>
            <a:lstStyle/>
            <a:p>
              <a:pPr algn="ctr">
                <a:lnSpc>
                  <a:spcPct val="104000"/>
                </a:lnSpc>
              </a:pPr>
              <a:r>
                <a:rPr lang="en-US" altLang="vi-VN" sz="2100" b="1" dirty="0" err="1">
                  <a:solidFill>
                    <a:schemeClr val="tx1">
                      <a:lumMod val="85000"/>
                      <a:lumOff val="15000"/>
                    </a:schemeClr>
                  </a:solidFill>
                  <a:latin typeface="SFU Futura" panose="00000400000000000000" pitchFamily="2" charset="0"/>
                  <a:ea typeface="Noto Sans"/>
                </a:rPr>
                <a:t>Phân</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tích</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và</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thiết</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kế</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hệ</a:t>
              </a:r>
              <a:r>
                <a:rPr lang="en-US" altLang="vi-VN" sz="2100" b="1" dirty="0">
                  <a:solidFill>
                    <a:schemeClr val="tx1">
                      <a:lumMod val="85000"/>
                      <a:lumOff val="15000"/>
                    </a:schemeClr>
                  </a:solidFill>
                  <a:latin typeface="SFU Futura" panose="00000400000000000000" pitchFamily="2" charset="0"/>
                  <a:ea typeface="Noto Sans"/>
                </a:rPr>
                <a:t> </a:t>
              </a:r>
              <a:r>
                <a:rPr lang="en-US" altLang="vi-VN" sz="2100" b="1" dirty="0" err="1">
                  <a:solidFill>
                    <a:schemeClr val="tx1">
                      <a:lumMod val="85000"/>
                      <a:lumOff val="15000"/>
                    </a:schemeClr>
                  </a:solidFill>
                  <a:latin typeface="SFU Futura" panose="00000400000000000000" pitchFamily="2" charset="0"/>
                  <a:ea typeface="Noto Sans"/>
                </a:rPr>
                <a:t>thống</a:t>
              </a:r>
              <a:endParaRPr lang="vi-VN" altLang="vi-VN" sz="2100" b="1" dirty="0">
                <a:solidFill>
                  <a:schemeClr val="tx1">
                    <a:lumMod val="85000"/>
                    <a:lumOff val="15000"/>
                  </a:schemeClr>
                </a:solidFill>
                <a:latin typeface="Noto Sans"/>
                <a:ea typeface="Noto Sans"/>
              </a:endParaRPr>
            </a:p>
          </p:txBody>
        </p:sp>
      </p:grpSp>
      <p:sp>
        <p:nvSpPr>
          <p:cNvPr id="46" name="PA-文本框 50">
            <a:extLst>
              <a:ext uri="{FF2B5EF4-FFF2-40B4-BE49-F238E27FC236}">
                <a16:creationId xmlns:a16="http://schemas.microsoft.com/office/drawing/2014/main" id="{46630D7B-4BA5-4989-8F72-A67D800FFF51}"/>
              </a:ext>
            </a:extLst>
          </p:cNvPr>
          <p:cNvSpPr txBox="1"/>
          <p:nvPr>
            <p:custDataLst>
              <p:tags r:id="rId1"/>
            </p:custDataLst>
          </p:nvPr>
        </p:nvSpPr>
        <p:spPr>
          <a:xfrm>
            <a:off x="3646577" y="1595717"/>
            <a:ext cx="5024516" cy="1277395"/>
          </a:xfrm>
          <a:prstGeom prst="rect">
            <a:avLst/>
          </a:prstGeom>
          <a:noFill/>
        </p:spPr>
        <p:txBody>
          <a:bodyPr wrap="square" rtlCol="0">
            <a:normAutofit/>
          </a:bodyPr>
          <a:lstStyle/>
          <a:p>
            <a:pPr algn="ctr">
              <a:lnSpc>
                <a:spcPct val="104000"/>
              </a:lnSpc>
            </a:pPr>
            <a:r>
              <a:rPr lang="en-US" altLang="vi-VN" sz="4400" b="1" spc="300" dirty="0">
                <a:solidFill>
                  <a:schemeClr val="bg1"/>
                </a:solidFill>
                <a:latin typeface="SFU Futura" panose="00000400000000000000" pitchFamily="2" charset="0"/>
                <a:ea typeface="Noto Sans"/>
              </a:rPr>
              <a:t>MỤC LỤC</a:t>
            </a:r>
            <a:endParaRPr lang="en-US" altLang="zh-CN" sz="4400" b="1" spc="300" dirty="0">
              <a:solidFill>
                <a:schemeClr val="bg1"/>
              </a:solidFill>
              <a:latin typeface="SFU Futura" panose="00000400000000000000" pitchFamily="2" charset="0"/>
              <a:ea typeface="造字工房尚雅体演示版常规体" pitchFamily="50" charset="-122"/>
            </a:endParaRPr>
          </a:p>
          <a:p>
            <a:pPr algn="ctr">
              <a:lnSpc>
                <a:spcPct val="104000"/>
              </a:lnSpc>
            </a:pPr>
            <a:r>
              <a:rPr lang="vi-VN" altLang="vi-VN" sz="2000" spc="600" dirty="0">
                <a:solidFill>
                  <a:schemeClr val="bg1"/>
                </a:solidFill>
                <a:latin typeface="Noto Sans"/>
                <a:ea typeface="Noto Sans"/>
              </a:rPr>
              <a:t>NỘI DUNG</a:t>
            </a:r>
            <a:endParaRPr lang="zh-CN" altLang="en-US" sz="4000" spc="600" dirty="0">
              <a:solidFill>
                <a:schemeClr val="bg1"/>
              </a:solidFill>
              <a:latin typeface="SFU Futura" panose="00000400000000000000" pitchFamily="2" charset="0"/>
              <a:ea typeface="造字工房尚雅体演示版常规体" pitchFamily="50" charset="-122"/>
            </a:endParaRPr>
          </a:p>
        </p:txBody>
      </p:sp>
      <p:grpSp>
        <p:nvGrpSpPr>
          <p:cNvPr id="72" name="组合 71"/>
          <p:cNvGrpSpPr/>
          <p:nvPr/>
        </p:nvGrpSpPr>
        <p:grpSpPr>
          <a:xfrm>
            <a:off x="9576154" y="1928035"/>
            <a:ext cx="2338041" cy="1683599"/>
            <a:chOff x="643450" y="2441455"/>
            <a:chExt cx="2338041" cy="1683599"/>
          </a:xfrm>
        </p:grpSpPr>
        <p:grpSp>
          <p:nvGrpSpPr>
            <p:cNvPr id="73" name="组合 72"/>
            <p:cNvGrpSpPr/>
            <p:nvPr/>
          </p:nvGrpSpPr>
          <p:grpSpPr>
            <a:xfrm>
              <a:off x="1355271" y="2441455"/>
              <a:ext cx="914400" cy="914400"/>
              <a:chOff x="1384297" y="1925422"/>
              <a:chExt cx="914400" cy="914400"/>
            </a:xfrm>
          </p:grpSpPr>
          <p:sp>
            <p:nvSpPr>
              <p:cNvPr id="77" name="椭圆 76"/>
              <p:cNvSpPr/>
              <p:nvPr/>
            </p:nvSpPr>
            <p:spPr>
              <a:xfrm>
                <a:off x="1384297" y="1925422"/>
                <a:ext cx="914400" cy="914400"/>
              </a:xfrm>
              <a:prstGeom prst="ellipse">
                <a:avLst/>
              </a:prstGeom>
              <a:solidFill>
                <a:schemeClr val="bg1"/>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endParaRPr>
              </a:p>
            </p:txBody>
          </p:sp>
          <p:sp>
            <p:nvSpPr>
              <p:cNvPr id="78" name="椭圆 77"/>
              <p:cNvSpPr/>
              <p:nvPr/>
            </p:nvSpPr>
            <p:spPr>
              <a:xfrm>
                <a:off x="1567894" y="2109019"/>
                <a:ext cx="547206" cy="547206"/>
              </a:xfrm>
              <a:prstGeom prst="ellipse">
                <a:avLst/>
              </a:prstGeom>
              <a:solidFill>
                <a:schemeClr val="bg2">
                  <a:lumMod val="50000"/>
                </a:schemeClr>
              </a:solidFill>
              <a:ln>
                <a:noFill/>
              </a:ln>
              <a:effectLst>
                <a:outerShdw blurRad="2540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rmAutofit fontScale="77500" lnSpcReduction="20000"/>
              </a:bodyPr>
              <a:lstStyle/>
              <a:p>
                <a:pPr algn="ctr"/>
                <a:r>
                  <a:rPr lang="vi-VN" altLang="vi-VN" sz="2800" b="1" dirty="0">
                    <a:solidFill>
                      <a:schemeClr val="bg1"/>
                    </a:solidFill>
                    <a:latin typeface="Noto Sans"/>
                    <a:ea typeface="Noto Sans"/>
                  </a:rPr>
                  <a:t>3</a:t>
                </a:r>
                <a:endParaRPr lang="zh-CN" altLang="en-US" sz="2800" b="1" dirty="0">
                  <a:solidFill>
                    <a:schemeClr val="bg1"/>
                  </a:solidFill>
                  <a:latin typeface="字魂45号-冰宇雅宋" panose="00000500000000000000" pitchFamily="2" charset="-122"/>
                  <a:ea typeface="Adobe 黑体 Std R" panose="020B0400000000000000" pitchFamily="34" charset="-122"/>
                </a:endParaRPr>
              </a:p>
            </p:txBody>
          </p:sp>
        </p:grpSp>
        <p:sp>
          <p:nvSpPr>
            <p:cNvPr id="75" name="矩形 74"/>
            <p:cNvSpPr/>
            <p:nvPr/>
          </p:nvSpPr>
          <p:spPr>
            <a:xfrm>
              <a:off x="643450" y="3715330"/>
              <a:ext cx="2338041" cy="409724"/>
            </a:xfrm>
            <a:prstGeom prst="rect">
              <a:avLst/>
            </a:prstGeom>
          </p:spPr>
          <p:txBody>
            <a:bodyPr wrap="none">
              <a:normAutofit/>
            </a:bodyPr>
            <a:lstStyle/>
            <a:p>
              <a:pPr algn="ctr">
                <a:lnSpc>
                  <a:spcPct val="104000"/>
                </a:lnSpc>
              </a:pPr>
              <a:r>
                <a:rPr lang="en-US" altLang="vi-VN" sz="2000" b="1" dirty="0" err="1">
                  <a:solidFill>
                    <a:schemeClr val="tx1">
                      <a:lumMod val="85000"/>
                      <a:lumOff val="15000"/>
                    </a:schemeClr>
                  </a:solidFill>
                  <a:latin typeface="SFU Futura" panose="00000400000000000000" pitchFamily="2" charset="0"/>
                  <a:ea typeface="Noto Sans"/>
                </a:rPr>
                <a:t>Xây</a:t>
              </a:r>
              <a:r>
                <a:rPr lang="en-US" altLang="vi-VN" sz="2000" b="1" dirty="0">
                  <a:solidFill>
                    <a:schemeClr val="tx1">
                      <a:lumMod val="85000"/>
                      <a:lumOff val="15000"/>
                    </a:schemeClr>
                  </a:solidFill>
                  <a:latin typeface="SFU Futura" panose="00000400000000000000" pitchFamily="2" charset="0"/>
                  <a:ea typeface="Noto Sans"/>
                </a:rPr>
                <a:t> </a:t>
              </a:r>
              <a:r>
                <a:rPr lang="en-US" altLang="vi-VN" sz="2000" b="1" dirty="0" err="1">
                  <a:solidFill>
                    <a:schemeClr val="tx1">
                      <a:lumMod val="85000"/>
                      <a:lumOff val="15000"/>
                    </a:schemeClr>
                  </a:solidFill>
                  <a:latin typeface="SFU Futura" panose="00000400000000000000" pitchFamily="2" charset="0"/>
                  <a:ea typeface="Noto Sans"/>
                </a:rPr>
                <a:t>dựng</a:t>
              </a:r>
              <a:r>
                <a:rPr lang="en-US" altLang="vi-VN" sz="2000" b="1" dirty="0">
                  <a:solidFill>
                    <a:schemeClr val="tx1">
                      <a:lumMod val="85000"/>
                      <a:lumOff val="15000"/>
                    </a:schemeClr>
                  </a:solidFill>
                  <a:latin typeface="SFU Futura" panose="00000400000000000000" pitchFamily="2" charset="0"/>
                  <a:ea typeface="Noto Sans"/>
                </a:rPr>
                <a:t> </a:t>
              </a:r>
              <a:r>
                <a:rPr lang="en-US" altLang="vi-VN" sz="2000" b="1" dirty="0" err="1">
                  <a:solidFill>
                    <a:schemeClr val="tx1">
                      <a:lumMod val="85000"/>
                      <a:lumOff val="15000"/>
                    </a:schemeClr>
                  </a:solidFill>
                  <a:latin typeface="SFU Futura" panose="00000400000000000000" pitchFamily="2" charset="0"/>
                  <a:ea typeface="Noto Sans"/>
                </a:rPr>
                <a:t>hệ</a:t>
              </a:r>
              <a:r>
                <a:rPr lang="en-US" altLang="vi-VN" sz="2000" b="1" dirty="0">
                  <a:solidFill>
                    <a:schemeClr val="tx1">
                      <a:lumMod val="85000"/>
                      <a:lumOff val="15000"/>
                    </a:schemeClr>
                  </a:solidFill>
                  <a:latin typeface="SFU Futura" panose="00000400000000000000" pitchFamily="2" charset="0"/>
                  <a:ea typeface="Noto Sans"/>
                </a:rPr>
                <a:t> </a:t>
              </a:r>
              <a:r>
                <a:rPr lang="en-US" altLang="vi-VN" sz="2000" b="1" dirty="0" err="1">
                  <a:solidFill>
                    <a:schemeClr val="tx1">
                      <a:lumMod val="85000"/>
                      <a:lumOff val="15000"/>
                    </a:schemeClr>
                  </a:solidFill>
                  <a:latin typeface="SFU Futura" panose="00000400000000000000" pitchFamily="2" charset="0"/>
                  <a:ea typeface="Noto Sans"/>
                </a:rPr>
                <a:t>thống</a:t>
              </a:r>
              <a:endParaRPr lang="vi-VN" altLang="vi-VN" sz="2000" b="1" dirty="0">
                <a:solidFill>
                  <a:schemeClr val="tx1">
                    <a:lumMod val="85000"/>
                    <a:lumOff val="15000"/>
                  </a:schemeClr>
                </a:solidFill>
                <a:latin typeface="Noto Sans"/>
                <a:ea typeface="Noto Sans"/>
              </a:endParaRPr>
            </a:p>
          </p:txBody>
        </p:sp>
      </p:grpSp>
    </p:spTree>
    <p:extLst>
      <p:ext uri="{BB962C8B-B14F-4D97-AF65-F5344CB8AC3E}">
        <p14:creationId xmlns:p14="http://schemas.microsoft.com/office/powerpoint/2010/main" val="1538047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p15:prstTrans prst="airplan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0" presetClass="entr" presetSubtype="0" fill="hold" grpId="0" nodeType="withEffect">
                                  <p:stCondLst>
                                    <p:cond delay="250"/>
                                  </p:stCondLst>
                                  <p:iterate type="lt">
                                    <p:tmPct val="10000"/>
                                  </p:iterate>
                                  <p:childTnLst>
                                    <p:set>
                                      <p:cBhvr>
                                        <p:cTn id="18" dur="750" fill="hold">
                                          <p:stCondLst>
                                            <p:cond delay="0"/>
                                          </p:stCondLst>
                                        </p:cTn>
                                        <p:tgtEl>
                                          <p:spTgt spid="46"/>
                                        </p:tgtEl>
                                        <p:attrNameLst>
                                          <p:attrName>style.visibility</p:attrName>
                                        </p:attrNameLst>
                                      </p:cBhvr>
                                      <p:to>
                                        <p:strVal val="visible"/>
                                      </p:to>
                                    </p:set>
                                    <p:anim to="" calcmode="lin" valueType="num">
                                      <p:cBhvr>
                                        <p:cTn id="19" dur="750" fill="hold">
                                          <p:stCondLst>
                                            <p:cond delay="0"/>
                                          </p:stCondLst>
                                        </p:cTn>
                                        <p:tgtEl>
                                          <p:spTgt spid="46"/>
                                        </p:tgtEl>
                                        <p:attrNameLst>
                                          <p:attrName>ppt_h</p:attrName>
                                        </p:attrNameLst>
                                      </p:cBhvr>
                                      <p:tavLst>
                                        <p:tav tm="0" fmla="#ppt_h-#ppt_h*((1.5-1.5*$)^3-(1.5-1.5*$)^2)">
                                          <p:val>
                                            <p:strVal val="0"/>
                                          </p:val>
                                        </p:tav>
                                        <p:tav tm="100000">
                                          <p:val>
                                            <p:strVal val="1"/>
                                          </p:val>
                                        </p:tav>
                                      </p:tavLst>
                                    </p:anim>
                                    <p:anim to="" calcmode="lin" valueType="num">
                                      <p:cBhvr>
                                        <p:cTn id="20" dur="750" fill="hold">
                                          <p:stCondLst>
                                            <p:cond delay="0"/>
                                          </p:stCondLst>
                                        </p:cTn>
                                        <p:tgtEl>
                                          <p:spTgt spid="46"/>
                                        </p:tgtEl>
                                        <p:attrNameLst>
                                          <p:attrName>ppt_w</p:attrName>
                                        </p:attrNameLst>
                                      </p:cBhvr>
                                      <p:tavLst>
                                        <p:tav tm="0" fmla="#ppt_w-#ppt_w*((1.5-1.5*$)^3-(1.5-1.5*$)^2)">
                                          <p:val>
                                            <p:strVal val="0"/>
                                          </p:val>
                                        </p:tav>
                                        <p:tav tm="100000">
                                          <p:val>
                                            <p:strVal val="1"/>
                                          </p:val>
                                        </p:tav>
                                      </p:tavLst>
                                    </p:anim>
                                    <p:anim to="" calcmode="lin" valueType="num">
                                      <p:cBhvr>
                                        <p:cTn id="21" dur="750" fill="hold">
                                          <p:stCondLst>
                                            <p:cond delay="0"/>
                                          </p:stCondLst>
                                        </p:cTn>
                                        <p:tgtEl>
                                          <p:spTgt spid="46"/>
                                        </p:tgtEl>
                                        <p:attrNameLst>
                                          <p:attrName>ppt_x</p:attrName>
                                        </p:attrNameLst>
                                      </p:cBhvr>
                                      <p:tavLst>
                                        <p:tav tm="0" fmla="#ppt_x-(#ppt_x-0.5)*((1.5-1.5*$)^3-(1.5-1.5*$)^2)">
                                          <p:val>
                                            <p:strVal val="0"/>
                                          </p:val>
                                        </p:tav>
                                        <p:tav tm="100000">
                                          <p:val>
                                            <p:strVal val="1"/>
                                          </p:val>
                                        </p:tav>
                                      </p:tavLst>
                                    </p:anim>
                                    <p:anim to="" calcmode="lin" valueType="num">
                                      <p:cBhvr>
                                        <p:cTn id="22" dur="750" fill="hold">
                                          <p:stCondLst>
                                            <p:cond delay="0"/>
                                          </p:stCondLst>
                                        </p:cTn>
                                        <p:tgtEl>
                                          <p:spTgt spid="46"/>
                                        </p:tgtEl>
                                        <p:attrNameLst>
                                          <p:attrName>ppt_y</p:attrName>
                                        </p:attrNameLst>
                                      </p:cBhvr>
                                      <p:tavLst>
                                        <p:tav tm="0" fmla="#ppt_y-(#ppt_y-0.5)*((1.5-1.5*$)^3-(1.5-1.5*$)^2)">
                                          <p:val>
                                            <p:strVal val="0"/>
                                          </p:val>
                                        </p:tav>
                                        <p:tav tm="100000">
                                          <p:val>
                                            <p:strVal val="1"/>
                                          </p:val>
                                        </p:tav>
                                      </p:tavLst>
                                    </p:anim>
                                  </p:childTnLst>
                                </p:cTn>
                              </p:par>
                            </p:childTnLst>
                          </p:cTn>
                        </p:par>
                        <p:par>
                          <p:cTn id="23" fill="hold" nodeType="afterGroup">
                            <p:stCondLst>
                              <p:cond delay="1900"/>
                            </p:stCondLst>
                            <p:childTnLst>
                              <p:par>
                                <p:cTn id="24" presetID="2" presetClass="entr" presetSubtype="4" decel="80000"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750" fill="hold"/>
                                        <p:tgtEl>
                                          <p:spTgt spid="11"/>
                                        </p:tgtEl>
                                        <p:attrNameLst>
                                          <p:attrName>ppt_x</p:attrName>
                                        </p:attrNameLst>
                                      </p:cBhvr>
                                      <p:tavLst>
                                        <p:tav tm="0">
                                          <p:val>
                                            <p:strVal val="#ppt_x"/>
                                          </p:val>
                                        </p:tav>
                                        <p:tav tm="100000">
                                          <p:val>
                                            <p:strVal val="#ppt_x"/>
                                          </p:val>
                                        </p:tav>
                                      </p:tavLst>
                                    </p:anim>
                                    <p:anim calcmode="lin" valueType="num">
                                      <p:cBhvr additive="base">
                                        <p:cTn id="27" dur="750" fill="hold"/>
                                        <p:tgtEl>
                                          <p:spTgt spid="11"/>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2650"/>
                            </p:stCondLst>
                            <p:childTnLst>
                              <p:par>
                                <p:cTn id="29" presetID="2" presetClass="entr" presetSubtype="4" decel="8000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ppt_x"/>
                                          </p:val>
                                        </p:tav>
                                        <p:tav tm="100000">
                                          <p:val>
                                            <p:strVal val="#ppt_x"/>
                                          </p:val>
                                        </p:tav>
                                      </p:tavLst>
                                    </p:anim>
                                    <p:anim calcmode="lin" valueType="num">
                                      <p:cBhvr additive="base">
                                        <p:cTn id="32" dur="750" fill="hold"/>
                                        <p:tgtEl>
                                          <p:spTgt spid="18"/>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3400"/>
                            </p:stCondLst>
                            <p:childTnLst>
                              <p:par>
                                <p:cTn id="34" presetID="2" presetClass="entr" presetSubtype="4" decel="80000" fill="hold" nodeType="after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additive="base">
                                        <p:cTn id="36" dur="750" fill="hold"/>
                                        <p:tgtEl>
                                          <p:spTgt spid="72"/>
                                        </p:tgtEl>
                                        <p:attrNameLst>
                                          <p:attrName>ppt_x</p:attrName>
                                        </p:attrNameLst>
                                      </p:cBhvr>
                                      <p:tavLst>
                                        <p:tav tm="0">
                                          <p:val>
                                            <p:strVal val="#ppt_x"/>
                                          </p:val>
                                        </p:tav>
                                        <p:tav tm="100000">
                                          <p:val>
                                            <p:strVal val="#ppt_x"/>
                                          </p:val>
                                        </p:tav>
                                      </p:tavLst>
                                    </p:anim>
                                    <p:anim calcmode="lin" valueType="num">
                                      <p:cBhvr additive="base">
                                        <p:cTn id="37" dur="75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9" grpId="0" animBg="1"/>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F02B5C-8F1F-2B53-A32B-65299417AA85}"/>
              </a:ext>
            </a:extLst>
          </p:cNvPr>
          <p:cNvSpPr txBox="1"/>
          <p:nvPr/>
        </p:nvSpPr>
        <p:spPr>
          <a:xfrm>
            <a:off x="398124" y="596458"/>
            <a:ext cx="6118260" cy="368755"/>
          </a:xfrm>
          <a:prstGeom prst="rect">
            <a:avLst/>
          </a:prstGeom>
          <a:noFill/>
        </p:spPr>
        <p:txBody>
          <a:bodyPr wrap="square">
            <a:spAutoFit/>
          </a:bodyPr>
          <a:lstStyle/>
          <a:p>
            <a:pPr marL="457200" indent="-457200">
              <a:lnSpc>
                <a:spcPct val="107000"/>
              </a:lnSpc>
              <a:spcBef>
                <a:spcPts val="200"/>
              </a:spcBef>
              <a:spcAft>
                <a:spcPts val="400"/>
              </a:spcAft>
            </a:pP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Thuật</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toán</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điều</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khiển</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thủ</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công</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09F23367-53BC-917C-218E-78C03098E4FE}"/>
              </a:ext>
            </a:extLst>
          </p:cNvPr>
          <p:cNvPicPr>
            <a:picLocks noChangeAspect="1"/>
          </p:cNvPicPr>
          <p:nvPr/>
        </p:nvPicPr>
        <p:blipFill>
          <a:blip r:embed="rId2">
            <a:extLst>
              <a:ext uri="{28A0092B-C50C-407E-A947-70E740481C1C}">
                <a14:useLocalDpi xmlns:a14="http://schemas.microsoft.com/office/drawing/2010/main" val="0"/>
              </a:ext>
            </a:extLst>
          </a:blip>
          <a:srcRect t="2" b="2"/>
          <a:stretch/>
        </p:blipFill>
        <p:spPr>
          <a:xfrm>
            <a:off x="6613168" y="1347171"/>
            <a:ext cx="4975225" cy="3731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466D07A7-0E9E-0D60-1F9A-61FDB44A0F58}"/>
              </a:ext>
            </a:extLst>
          </p:cNvPr>
          <p:cNvSpPr txBox="1"/>
          <p:nvPr/>
        </p:nvSpPr>
        <p:spPr>
          <a:xfrm>
            <a:off x="603607" y="965213"/>
            <a:ext cx="5669374" cy="5612306"/>
          </a:xfrm>
          <a:prstGeom prst="rect">
            <a:avLst/>
          </a:prstGeom>
          <a:noFill/>
        </p:spPr>
        <p:txBody>
          <a:bodyPr wrap="square">
            <a:spAutoFit/>
          </a:bodyPr>
          <a:lstStyle/>
          <a:p>
            <a:pPr>
              <a:lnSpc>
                <a:spcPct val="107000"/>
              </a:lnSpc>
              <a:spcAft>
                <a:spcPts val="800"/>
              </a:spcAft>
            </a:pP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Mô</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tả</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thuật</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thủ</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i="1" dirty="0" err="1">
                <a:effectLst/>
                <a:latin typeface="SFU Futura" panose="00000400000000000000" pitchFamily="2" charset="0"/>
                <a:ea typeface="Calibri" panose="020F0502020204030204" pitchFamily="34" charset="0"/>
                <a:cs typeface="Times New Roman" panose="02020603050405020304" pitchFamily="18" charset="0"/>
              </a:rPr>
              <a:t>công</a:t>
            </a:r>
            <a:r>
              <a:rPr lang="en-US" sz="1400" b="1" i="1" dirty="0">
                <a:effectLst/>
                <a:latin typeface="SFU Futura" panose="00000400000000000000" pitchFamily="2" charset="0"/>
                <a:ea typeface="Calibri" panose="020F0502020204030204" pitchFamily="34" charset="0"/>
                <a:cs typeface="Times New Roman" panose="02020603050405020304" pitchFamily="18" charset="0"/>
              </a:rPr>
              <a:t>.</a:t>
            </a:r>
          </a:p>
          <a:p>
            <a:pPr>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Bắt</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đầu</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(Begin)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khởi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Nhận</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a:effectLst/>
                <a:latin typeface="SFU Futura" panose="00000400000000000000" pitchFamily="2" charset="0"/>
                <a:ea typeface="Calibri" panose="020F0502020204030204" pitchFamily="34" charset="0"/>
                <a:cs typeface="Times New Roman" panose="02020603050405020304" pitchFamily="18" charset="0"/>
              </a:rPr>
              <a:t>0: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Tiến</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a:effectLst/>
                <a:latin typeface="SFU Futura" panose="00000400000000000000" pitchFamily="2" charset="0"/>
                <a:ea typeface="Calibri" panose="020F0502020204030204" pitchFamily="34" charset="0"/>
                <a:cs typeface="Times New Roman" panose="02020603050405020304" pitchFamily="18" charset="0"/>
              </a:rPr>
              <a:t>1: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Lùi</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a:effectLst/>
                <a:latin typeface="SFU Futura" panose="00000400000000000000" pitchFamily="2" charset="0"/>
                <a:ea typeface="Calibri" panose="020F0502020204030204" pitchFamily="34" charset="0"/>
                <a:cs typeface="Times New Roman" panose="02020603050405020304" pitchFamily="18" charset="0"/>
              </a:rPr>
              <a:t>2: Sang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phải</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a:effectLst/>
                <a:latin typeface="SFU Futura" panose="00000400000000000000" pitchFamily="2" charset="0"/>
                <a:ea typeface="Calibri" panose="020F0502020204030204" pitchFamily="34" charset="0"/>
                <a:cs typeface="Times New Roman" panose="02020603050405020304" pitchFamily="18" charset="0"/>
              </a:rPr>
              <a:t>3: Sang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trái</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a:effectLst/>
                <a:latin typeface="SFU Futura" panose="00000400000000000000" pitchFamily="2" charset="0"/>
                <a:ea typeface="Calibri" panose="020F0502020204030204" pitchFamily="34" charset="0"/>
                <a:cs typeface="Times New Roman" panose="02020603050405020304" pitchFamily="18" charset="0"/>
              </a:rPr>
              <a:t>5: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sang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chế</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Auto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tự</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Kiểm</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tra</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không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hợp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dừng</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(Đ),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di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theo</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đã</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Lặp</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quá</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Sau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thực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quay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bước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lệnh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tục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87255201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a:off x="0" y="-20793"/>
            <a:ext cx="12192000"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blipFill dpi="0" rotWithShape="1">
            <a:blip r:embed="rId2">
              <a:extLst>
                <a:ext uri="{28A0092B-C50C-407E-A947-70E740481C1C}">
                  <a14:useLocalDpi xmlns:a14="http://schemas.microsoft.com/office/drawing/2010/main" val="0"/>
                </a:ext>
              </a:extLst>
            </a:blip>
            <a:stretch>
              <a:fillRect t="-127575" b="-52607"/>
            </a:stretch>
          </a:bli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3" name="任意多边形 12"/>
          <p:cNvSpPr/>
          <p:nvPr/>
        </p:nvSpPr>
        <p:spPr bwMode="auto">
          <a:xfrm>
            <a:off x="0" y="-20793"/>
            <a:ext cx="12211051"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chemeClr val="bg2">
              <a:lumMod val="50000"/>
              <a:alpha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 name="任意多边形 2"/>
          <p:cNvSpPr/>
          <p:nvPr/>
        </p:nvSpPr>
        <p:spPr bwMode="auto">
          <a:xfrm>
            <a:off x="0" y="1451406"/>
            <a:ext cx="12192000" cy="1428782"/>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 name="AutoShape 51"/>
          <p:cNvSpPr>
            <a:spLocks noChangeArrowheads="1"/>
          </p:cNvSpPr>
          <p:nvPr/>
        </p:nvSpPr>
        <p:spPr bwMode="gray">
          <a:xfrm>
            <a:off x="2311905" y="3266227"/>
            <a:ext cx="7568190" cy="710109"/>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vi-VN" sz="5000" b="1" dirty="0">
                <a:solidFill>
                  <a:schemeClr val="bg2">
                    <a:lumMod val="50000"/>
                  </a:schemeClr>
                </a:solidFill>
                <a:latin typeface="SFU Futura" panose="00000400000000000000" pitchFamily="2" charset="0"/>
                <a:ea typeface="Noto Sans"/>
              </a:rPr>
              <a:t>XÂY DỰNG HỆ THỐNG</a:t>
            </a:r>
            <a:endParaRPr lang="vi-VN" altLang="vi-VN" sz="5000" b="1" dirty="0">
              <a:solidFill>
                <a:schemeClr val="bg2">
                  <a:lumMod val="50000"/>
                </a:schemeClr>
              </a:solidFill>
              <a:latin typeface="Noto Sans"/>
              <a:ea typeface="Noto Sans"/>
            </a:endParaRPr>
          </a:p>
        </p:txBody>
      </p:sp>
      <p:sp>
        <p:nvSpPr>
          <p:cNvPr id="12" name="任意多边形 11"/>
          <p:cNvSpPr/>
          <p:nvPr/>
        </p:nvSpPr>
        <p:spPr bwMode="auto">
          <a:xfrm>
            <a:off x="-7144" y="2108439"/>
            <a:ext cx="12211050" cy="773226"/>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chemeClr val="bg2">
                <a:lumMod val="25000"/>
              </a:schemeClr>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 name="矩形 4"/>
          <p:cNvSpPr/>
          <p:nvPr/>
        </p:nvSpPr>
        <p:spPr>
          <a:xfrm>
            <a:off x="4195860" y="573289"/>
            <a:ext cx="3819329" cy="628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fontScale="92500" lnSpcReduction="10000"/>
          </a:bodyPr>
          <a:lstStyle/>
          <a:p>
            <a:pPr algn="ctr"/>
            <a:r>
              <a:rPr lang="en-US" altLang="zh-CN" sz="4700" b="1" dirty="0">
                <a:solidFill>
                  <a:schemeClr val="bg1"/>
                </a:solidFill>
                <a:latin typeface="SFU Futura" panose="00000400000000000000" pitchFamily="2" charset="0"/>
                <a:ea typeface="Noto Sans"/>
              </a:rPr>
              <a:t>CHƯƠNG 03</a:t>
            </a:r>
            <a:endParaRPr lang="zh-CN" altLang="en-US" sz="6000" b="1" dirty="0">
              <a:solidFill>
                <a:schemeClr val="bg1"/>
              </a:solidFill>
              <a:latin typeface="SFU Futura" panose="00000400000000000000" pitchFamily="2" charset="0"/>
              <a:ea typeface="字魂45号-冰宇雅宋" panose="00000500000000000000" pitchFamily="2" charset="-122"/>
            </a:endParaRPr>
          </a:p>
        </p:txBody>
      </p:sp>
    </p:spTree>
    <p:extLst>
      <p:ext uri="{BB962C8B-B14F-4D97-AF65-F5344CB8AC3E}">
        <p14:creationId xmlns:p14="http://schemas.microsoft.com/office/powerpoint/2010/main" val="251568159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1000"/>
                                        <p:tgtEl>
                                          <p:spTgt spid="1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1000"/>
                                        <p:tgtEl>
                                          <p:spTgt spid="2"/>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Vertical)">
                                      <p:cBhvr>
                                        <p:cTn id="16" dur="1000"/>
                                        <p:tgtEl>
                                          <p:spTgt spid="13"/>
                                        </p:tgtEl>
                                      </p:cBhvr>
                                    </p:animEffect>
                                  </p:childTnLst>
                                </p:cTn>
                              </p:par>
                            </p:childTnLst>
                          </p:cTn>
                        </p:par>
                        <p:par>
                          <p:cTn id="17" fill="hold" nodeType="afterGroup">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2" presetClass="entr" presetSubtype="2" fill="hold" grpId="0" nodeType="afterEffect">
                                  <p:stCondLst>
                                    <p:cond delay="0"/>
                                  </p:stCondLst>
                                  <p:iterate type="lt">
                                    <p:tmPct val="5000"/>
                                  </p:iterate>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200" fill="hold"/>
                                        <p:tgtEl>
                                          <p:spTgt spid="4"/>
                                        </p:tgtEl>
                                        <p:attrNameLst>
                                          <p:attrName>ppt_x</p:attrName>
                                        </p:attrNameLst>
                                      </p:cBhvr>
                                      <p:tavLst>
                                        <p:tav tm="0">
                                          <p:val>
                                            <p:strVal val="1+#ppt_w/2"/>
                                          </p:val>
                                        </p:tav>
                                        <p:tav tm="100000">
                                          <p:val>
                                            <p:strVal val="#ppt_x"/>
                                          </p:val>
                                        </p:tav>
                                      </p:tavLst>
                                    </p:anim>
                                    <p:anim calcmode="lin" valueType="num">
                                      <p:cBhvr additive="base">
                                        <p:cTn id="27" dur="1200" fill="hold"/>
                                        <p:tgtEl>
                                          <p:spTgt spid="4"/>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480"/>
                            </p:stCondLst>
                            <p:childTnLst>
                              <p:par>
                                <p:cTn id="29" presetID="26" presetClass="emph" presetSubtype="0" fill="hold" grpId="1" nodeType="afterEffect">
                                  <p:stCondLst>
                                    <p:cond delay="0"/>
                                  </p:stCondLst>
                                  <p:iterate type="lt">
                                    <p:tmPct val="10000"/>
                                  </p:iterate>
                                  <p:childTnLst>
                                    <p:animEffect transition="out" filter="fade">
                                      <p:cBhvr>
                                        <p:cTn id="30" dur="750" tmFilter="0, 0; .2, .5; .8, .5; 1, 0"/>
                                        <p:tgtEl>
                                          <p:spTgt spid="4"/>
                                        </p:tgtEl>
                                      </p:cBhvr>
                                    </p:animEffect>
                                    <p:animScale>
                                      <p:cBhvr>
                                        <p:cTn id="3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3" grpId="0" animBg="1"/>
      <p:bldP spid="4" grpId="0"/>
      <p:bldP spid="4" grpId="1"/>
      <p:bldP spid="12"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359706" y="1353875"/>
            <a:ext cx="9638301" cy="4105860"/>
            <a:chOff x="1174810" y="256969"/>
            <a:chExt cx="8485402" cy="4737194"/>
          </a:xfrm>
        </p:grpSpPr>
        <p:sp>
          <p:nvSpPr>
            <p:cNvPr id="35" name="TextBox 9"/>
            <p:cNvSpPr txBox="1"/>
            <p:nvPr/>
          </p:nvSpPr>
          <p:spPr>
            <a:xfrm>
              <a:off x="1174810" y="256969"/>
              <a:ext cx="5050139" cy="624301"/>
            </a:xfrm>
            <a:prstGeom prst="rect">
              <a:avLst/>
            </a:prstGeom>
            <a:noFill/>
          </p:spPr>
          <p:txBody>
            <a:bodyPr wrap="none" rtlCol="0">
              <a:noAutofit/>
            </a:bodyPr>
            <a:lstStyle>
              <a:defPPr>
                <a:defRPr lang="zh-CN"/>
              </a:defPPr>
              <a:lvl1pPr algn="r">
                <a:defRPr sz="1200">
                  <a:solidFill>
                    <a:srgbClr val="232B36"/>
                  </a:solidFill>
                  <a:latin typeface="Arial Rounded MT Bold" panose="020F0704030504030204" pitchFamily="34" charset="0"/>
                </a:defRPr>
              </a:lvl1pPr>
            </a:lstStyle>
            <a:p>
              <a:pPr marL="457200" indent="-228600" algn="ctr">
                <a:lnSpc>
                  <a:spcPct val="150000"/>
                </a:lnSpc>
                <a:spcBef>
                  <a:spcPts val="200"/>
                </a:spcBef>
                <a:spcAft>
                  <a:spcPts val="400"/>
                </a:spcAft>
              </a:pPr>
              <a:r>
                <a:rPr lang="en-US" sz="16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Nguồn</a:t>
              </a:r>
              <a:r>
                <a:rPr lang="en-US" sz="16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5 pin 16850 (3.7V - 1ampe): </a:t>
              </a:r>
              <a:r>
                <a:rPr lang="en-US" sz="16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tái</a:t>
              </a:r>
              <a:r>
                <a:rPr lang="en-US" sz="16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6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sử</a:t>
              </a:r>
              <a:r>
                <a:rPr lang="en-US" sz="16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dung</a:t>
              </a:r>
              <a:endParaRPr lang="en-US" sz="16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36" name="TextBox 10"/>
            <p:cNvSpPr txBox="1"/>
            <p:nvPr/>
          </p:nvSpPr>
          <p:spPr>
            <a:xfrm>
              <a:off x="7499026" y="4645032"/>
              <a:ext cx="2161186" cy="349131"/>
            </a:xfrm>
            <a:prstGeom prst="rect">
              <a:avLst/>
            </a:prstGeom>
            <a:noFill/>
          </p:spPr>
          <p:txBody>
            <a:bodyPr wrap="square" rtlCol="0">
              <a:normAutofit/>
            </a:bodyPr>
            <a:lstStyle/>
            <a:p>
              <a:pPr algn="ctr">
                <a:lnSpc>
                  <a:spcPct val="120000"/>
                </a:lnSpc>
              </a:pPr>
              <a:endParaRPr lang="en-US" altLang="zh-CN" sz="1200" dirty="0">
                <a:solidFill>
                  <a:schemeClr val="tx1">
                    <a:lumMod val="50000"/>
                    <a:lumOff val="50000"/>
                  </a:schemeClr>
                </a:solidFill>
                <a:latin typeface="字魂105号-简雅黑" panose="00000500000000000000" pitchFamily="2" charset="-122"/>
                <a:ea typeface="字魂105号-简雅黑" panose="00000500000000000000" pitchFamily="2" charset="-122"/>
                <a:sym typeface="Arial" panose="020B0604020202020204" pitchFamily="34" charset="0"/>
              </a:endParaRPr>
            </a:p>
          </p:txBody>
        </p:sp>
      </p:grpSp>
      <p:grpSp>
        <p:nvGrpSpPr>
          <p:cNvPr id="43" name="组合 42"/>
          <p:cNvGrpSpPr/>
          <p:nvPr/>
        </p:nvGrpSpPr>
        <p:grpSpPr>
          <a:xfrm>
            <a:off x="561314" y="446146"/>
            <a:ext cx="3771529" cy="754915"/>
            <a:chOff x="3353425" y="487137"/>
            <a:chExt cx="3771529" cy="754915"/>
          </a:xfrm>
        </p:grpSpPr>
        <p:sp>
          <p:nvSpPr>
            <p:cNvPr id="44" name="文本框 43"/>
            <p:cNvSpPr txBox="1"/>
            <p:nvPr/>
          </p:nvSpPr>
          <p:spPr>
            <a:xfrm>
              <a:off x="5181343" y="487137"/>
              <a:ext cx="1943611" cy="477164"/>
            </a:xfrm>
            <a:prstGeom prst="rect">
              <a:avLst/>
            </a:prstGeom>
            <a:noFill/>
          </p:spPr>
          <p:txBody>
            <a:bodyPr wrap="none" rtlCol="0">
              <a:normAutofit/>
            </a:bodyPr>
            <a:lstStyle/>
            <a:p>
              <a:pPr algn="ctr"/>
              <a:r>
                <a:rPr lang="en-US" altLang="vi-VN" sz="2500" b="1" dirty="0">
                  <a:solidFill>
                    <a:schemeClr val="tx1">
                      <a:lumMod val="85000"/>
                      <a:lumOff val="15000"/>
                    </a:schemeClr>
                  </a:solidFill>
                  <a:latin typeface="SFU Futura" panose="00000400000000000000" pitchFamily="2" charset="0"/>
                  <a:ea typeface="Noto Sans"/>
                </a:rPr>
                <a:t>3.1 </a:t>
              </a:r>
              <a:r>
                <a:rPr lang="en-US" altLang="vi-VN" sz="2500" b="1" dirty="0" err="1">
                  <a:solidFill>
                    <a:schemeClr val="tx1">
                      <a:lumMod val="85000"/>
                      <a:lumOff val="15000"/>
                    </a:schemeClr>
                  </a:solidFill>
                  <a:latin typeface="SFU Futura" panose="00000400000000000000" pitchFamily="2" charset="0"/>
                  <a:ea typeface="Noto Sans"/>
                </a:rPr>
                <a:t>Xây</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dựng</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hệ</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thống</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phần</a:t>
              </a:r>
              <a:r>
                <a:rPr lang="en-US" altLang="vi-VN" sz="2500" b="1" dirty="0">
                  <a:solidFill>
                    <a:schemeClr val="tx1">
                      <a:lumMod val="85000"/>
                      <a:lumOff val="15000"/>
                    </a:schemeClr>
                  </a:solidFill>
                  <a:latin typeface="SFU Futura" panose="00000400000000000000" pitchFamily="2" charset="0"/>
                  <a:ea typeface="Noto Sans"/>
                </a:rPr>
                <a:t> </a:t>
              </a:r>
              <a:r>
                <a:rPr lang="en-US" altLang="vi-VN" sz="2500" b="1" dirty="0" err="1">
                  <a:solidFill>
                    <a:schemeClr val="tx1">
                      <a:lumMod val="85000"/>
                      <a:lumOff val="15000"/>
                    </a:schemeClr>
                  </a:solidFill>
                  <a:latin typeface="SFU Futura" panose="00000400000000000000" pitchFamily="2" charset="0"/>
                  <a:ea typeface="Noto Sans"/>
                </a:rPr>
                <a:t>cứng</a:t>
              </a:r>
              <a:endParaRPr lang="vi-VN" altLang="vi-VN" sz="2500" b="1" dirty="0">
                <a:solidFill>
                  <a:schemeClr val="tx1">
                    <a:lumMod val="85000"/>
                    <a:lumOff val="15000"/>
                  </a:schemeClr>
                </a:solidFill>
                <a:latin typeface="Noto Sans"/>
                <a:ea typeface="Noto Sans"/>
              </a:endParaRPr>
            </a:p>
          </p:txBody>
        </p:sp>
        <p:sp>
          <p:nvSpPr>
            <p:cNvPr id="45" name="文本框 44"/>
            <p:cNvSpPr txBox="1"/>
            <p:nvPr/>
          </p:nvSpPr>
          <p:spPr>
            <a:xfrm>
              <a:off x="3353425" y="917702"/>
              <a:ext cx="2929138" cy="324350"/>
            </a:xfrm>
            <a:prstGeom prst="rect">
              <a:avLst/>
            </a:prstGeom>
            <a:noFill/>
          </p:spPr>
          <p:txBody>
            <a:bodyPr wrap="square" rtlCol="0">
              <a:noAutofit/>
            </a:bodyPr>
            <a:lstStyle/>
            <a:p>
              <a:pPr algn="ct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Lựa</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chọn</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thiết</a:t>
              </a:r>
              <a:r>
                <a:rPr lang="en-US" altLang="vi-VN" sz="2400" dirty="0">
                  <a:solidFill>
                    <a:schemeClr val="tx1">
                      <a:lumMod val="95000"/>
                      <a:lumOff val="5000"/>
                    </a:schemeClr>
                  </a:solidFill>
                  <a:latin typeface="SFU Futura" panose="00000400000000000000" pitchFamily="2" charset="0"/>
                  <a:ea typeface="Noto Sans"/>
                  <a:cs typeface="Aparajita" panose="020B0604020202020204" pitchFamily="34" charset="0"/>
                </a:rPr>
                <a:t> </a:t>
              </a:r>
              <a:r>
                <a:rPr lang="en-US" altLang="vi-VN" sz="2400" dirty="0" err="1">
                  <a:solidFill>
                    <a:schemeClr val="tx1">
                      <a:lumMod val="95000"/>
                      <a:lumOff val="5000"/>
                    </a:schemeClr>
                  </a:solidFill>
                  <a:latin typeface="SFU Futura" panose="00000400000000000000" pitchFamily="2" charset="0"/>
                  <a:ea typeface="Noto Sans"/>
                  <a:cs typeface="Aparajita" panose="020B0604020202020204" pitchFamily="34" charset="0"/>
                </a:rPr>
                <a:t>bị</a:t>
              </a:r>
              <a:endParaRPr lang="zh-CN" altLang="en-US" sz="2400" dirty="0">
                <a:solidFill>
                  <a:schemeClr val="tx1">
                    <a:lumMod val="95000"/>
                    <a:lumOff val="5000"/>
                  </a:schemeClr>
                </a:solidFill>
                <a:latin typeface="SFU Futura" panose="00000400000000000000" pitchFamily="2" charset="0"/>
                <a:ea typeface="字魂105号-简雅黑" panose="00000500000000000000" pitchFamily="2" charset="-122"/>
                <a:cs typeface="Aparajita" panose="020B0604020202020204" pitchFamily="34" charset="0"/>
              </a:endParaRPr>
            </a:p>
          </p:txBody>
        </p:sp>
      </p:grpSp>
      <p:sp>
        <p:nvSpPr>
          <p:cNvPr id="3" name="TextBox 2">
            <a:extLst>
              <a:ext uri="{FF2B5EF4-FFF2-40B4-BE49-F238E27FC236}">
                <a16:creationId xmlns:a16="http://schemas.microsoft.com/office/drawing/2014/main" id="{84558FF5-0C7C-2430-EB58-4E6AD84AB36E}"/>
              </a:ext>
            </a:extLst>
          </p:cNvPr>
          <p:cNvSpPr txBox="1"/>
          <p:nvPr/>
        </p:nvSpPr>
        <p:spPr>
          <a:xfrm>
            <a:off x="733331" y="1743685"/>
            <a:ext cx="5287223" cy="2077492"/>
          </a:xfrm>
          <a:prstGeom prst="rect">
            <a:avLst/>
          </a:prstGeom>
          <a:noFill/>
        </p:spPr>
        <p:txBody>
          <a:bodyPr wrap="square" rtlCol="0">
            <a:spAutoFit/>
          </a:bodyPr>
          <a:lstStyle/>
          <a:p>
            <a:pPr algn="just">
              <a:lnSpc>
                <a:spcPct val="150000"/>
              </a:lnSpc>
              <a:spcAft>
                <a:spcPts val="1200"/>
              </a:spcAft>
            </a:pPr>
            <a:r>
              <a:rPr lang="en-US" sz="1400" dirty="0">
                <a:solidFill>
                  <a:srgbClr val="000000"/>
                </a:solidFill>
                <a:effectLst/>
                <a:latin typeface="SFU Futura" panose="00000400000000000000" pitchFamily="2" charset="0"/>
                <a:ea typeface="Times New Roman" panose="02020603050405020304" pitchFamily="18" charset="0"/>
              </a:rPr>
              <a:t>Pin 16850 </a:t>
            </a:r>
            <a:r>
              <a:rPr lang="en-US" sz="1400" dirty="0" err="1">
                <a:solidFill>
                  <a:srgbClr val="000000"/>
                </a:solidFill>
                <a:effectLst/>
                <a:latin typeface="SFU Futura" panose="00000400000000000000" pitchFamily="2" charset="0"/>
                <a:ea typeface="Times New Roman" panose="02020603050405020304" pitchFamily="18" charset="0"/>
              </a:rPr>
              <a:t>được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sử</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dụng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phổ</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bến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trong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các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thiết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bị</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cầm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tay</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như</a:t>
            </a:r>
            <a:r>
              <a:rPr lang="en-US" sz="1400" dirty="0">
                <a:solidFill>
                  <a:srgbClr val="000000"/>
                </a:solidFill>
                <a:effectLst/>
                <a:latin typeface="SFU Futura" panose="00000400000000000000" pitchFamily="2" charset="0"/>
                <a:ea typeface="Times New Roman" panose="02020603050405020304" pitchFamily="18" charset="0"/>
              </a:rPr>
              <a:t>: Pin </a:t>
            </a:r>
            <a:r>
              <a:rPr lang="en-US" sz="1400" dirty="0" err="1">
                <a:solidFill>
                  <a:srgbClr val="000000"/>
                </a:solidFill>
                <a:effectLst/>
                <a:latin typeface="SFU Futura" panose="00000400000000000000" pitchFamily="2" charset="0"/>
                <a:ea typeface="Times New Roman" panose="02020603050405020304" pitchFamily="18" charset="0"/>
              </a:rPr>
              <a:t>sạc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dự</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phòng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máy</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khoan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máy</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cắt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quạt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cầm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tay</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đèn</a:t>
            </a:r>
            <a:r>
              <a:rPr lang="en-US" sz="1400" dirty="0">
                <a:solidFill>
                  <a:srgbClr val="000000"/>
                </a:solidFill>
                <a:effectLst/>
                <a:latin typeface="SFU Futura" panose="00000400000000000000" pitchFamily="2" charset="0"/>
                <a:ea typeface="Times New Roman" panose="02020603050405020304" pitchFamily="18" charset="0"/>
              </a:rPr>
              <a:t> pin, pin laptop, pin </a:t>
            </a:r>
            <a:r>
              <a:rPr lang="en-US" sz="1400" dirty="0" err="1">
                <a:solidFill>
                  <a:srgbClr val="000000"/>
                </a:solidFill>
                <a:effectLst/>
                <a:latin typeface="SFU Futura" panose="00000400000000000000" pitchFamily="2" charset="0"/>
                <a:ea typeface="Times New Roman" panose="02020603050405020304" pitchFamily="18" charset="0"/>
              </a:rPr>
              <a:t>xem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đạp</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điện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xe</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máy</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điện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Chúng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ưu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điểm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nhỏ</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gọn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thời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gian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sử</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dụng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lâu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dài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thể</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ghép</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thành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điện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áp</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cao</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và</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quan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trọng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nhất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a:t>
            </a:r>
            <a:r>
              <a:rPr lang="en-US" sz="1400" dirty="0">
                <a:solidFill>
                  <a:srgbClr val="000000"/>
                </a:solidFill>
                <a:effectLst/>
                <a:latin typeface="SFU Futura" panose="00000400000000000000" pitchFamily="2" charset="0"/>
                <a:ea typeface="Times New Roman" panose="02020603050405020304" pitchFamily="18" charset="0"/>
              </a:rPr>
              <a:t> an </a:t>
            </a:r>
            <a:r>
              <a:rPr lang="en-US" sz="1400" dirty="0" err="1">
                <a:solidFill>
                  <a:srgbClr val="000000"/>
                </a:solidFill>
                <a:effectLst/>
                <a:latin typeface="SFU Futura" panose="00000400000000000000" pitchFamily="2" charset="0"/>
                <a:ea typeface="Times New Roman" panose="02020603050405020304" pitchFamily="18" charset="0"/>
              </a:rPr>
              <a:t>toàn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với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người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dùng</a:t>
            </a:r>
            <a:endParaRPr lang="en-US" sz="1400" dirty="0">
              <a:effectLst/>
              <a:latin typeface="SFU Futura" panose="00000400000000000000" pitchFamily="2" charset="0"/>
              <a:ea typeface="Times New Roman" panose="02020603050405020304" pitchFamily="18" charset="0"/>
            </a:endParaRPr>
          </a:p>
          <a:p>
            <a:endParaRPr lang="en-US" sz="1400" dirty="0"/>
          </a:p>
        </p:txBody>
      </p:sp>
      <p:pic>
        <p:nvPicPr>
          <p:cNvPr id="4" name="Picture 3" descr="A blue battery with measurements&#10;&#10;AI-generated content may be incorrect.">
            <a:extLst>
              <a:ext uri="{FF2B5EF4-FFF2-40B4-BE49-F238E27FC236}">
                <a16:creationId xmlns:a16="http://schemas.microsoft.com/office/drawing/2014/main" id="{6DDDE5A1-27B7-9689-FE32-1715CD460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184" y="1741227"/>
            <a:ext cx="3738986" cy="26029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34034999"/>
      </p:ext>
    </p:extLst>
  </p:cSld>
  <p:clrMapOvr>
    <a:masterClrMapping/>
  </p:clrMapOvr>
  <p:transition spd="slow" advClick="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927FA97-2022-369F-7D29-747AB84DAFA2}"/>
              </a:ext>
            </a:extLst>
          </p:cNvPr>
          <p:cNvSpPr txBox="1"/>
          <p:nvPr/>
        </p:nvSpPr>
        <p:spPr>
          <a:xfrm>
            <a:off x="645664" y="186813"/>
            <a:ext cx="1881226" cy="884153"/>
          </a:xfrm>
          <a:prstGeom prst="rect">
            <a:avLst/>
          </a:prstGeom>
          <a:noFill/>
        </p:spPr>
        <p:txBody>
          <a:bodyPr wrap="square">
            <a:spAutoFit/>
          </a:bodyPr>
          <a:lstStyle/>
          <a:p>
            <a:pPr>
              <a:lnSpc>
                <a:spcPct val="130000"/>
              </a:lnSpc>
            </a:pPr>
            <a:r>
              <a:rPr lang="en-US" sz="1800" b="1" i="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Arduino Uno</a:t>
            </a:r>
            <a:endParaRPr lang="en-US" sz="1800" b="1" i="1" dirty="0">
              <a:effectLst/>
              <a:latin typeface="SFU Futura" panose="00000400000000000000" pitchFamily="2" charset="0"/>
              <a:ea typeface="Times New Roman" panose="02020603050405020304" pitchFamily="18" charset="0"/>
              <a:cs typeface="Times New Roman" panose="02020603050405020304" pitchFamily="18" charset="0"/>
            </a:endParaRPr>
          </a:p>
          <a:p>
            <a:pPr>
              <a:lnSpc>
                <a:spcPct val="130000"/>
              </a:lnSpc>
            </a:pPr>
            <a:r>
              <a:rPr lang="vi-VN" sz="2400" b="1" dirty="0">
                <a:effectLst/>
                <a:latin typeface="Times New Roman" panose="02020603050405020304" pitchFamily="18" charset="0"/>
                <a:ea typeface="Times New Roman" panose="02020603050405020304" pitchFamily="18" charset="0"/>
              </a:rPr>
              <a:t>	</a:t>
            </a:r>
            <a:endParaRPr lang="en-US" sz="2400" dirty="0">
              <a:effectLst/>
              <a:latin typeface="SFU Futura" panose="00000400000000000000" pitchFamily="2" charset="0"/>
              <a:ea typeface="Times New Roman" panose="02020603050405020304" pitchFamily="18" charset="0"/>
            </a:endParaRPr>
          </a:p>
        </p:txBody>
      </p:sp>
      <p:sp>
        <p:nvSpPr>
          <p:cNvPr id="14" name="TextBox 13">
            <a:extLst>
              <a:ext uri="{FF2B5EF4-FFF2-40B4-BE49-F238E27FC236}">
                <a16:creationId xmlns:a16="http://schemas.microsoft.com/office/drawing/2014/main" id="{2FF5AB2D-A00E-0D17-69B0-89149F46CE00}"/>
              </a:ext>
            </a:extLst>
          </p:cNvPr>
          <p:cNvSpPr txBox="1"/>
          <p:nvPr/>
        </p:nvSpPr>
        <p:spPr>
          <a:xfrm>
            <a:off x="1868825" y="750810"/>
            <a:ext cx="8454349" cy="1469633"/>
          </a:xfrm>
          <a:prstGeom prst="rect">
            <a:avLst/>
          </a:prstGeom>
          <a:noFill/>
        </p:spPr>
        <p:txBody>
          <a:bodyPr wrap="square" rtlCol="0">
            <a:spAutoFit/>
          </a:bodyPr>
          <a:lstStyle/>
          <a:p>
            <a:pPr algn="just">
              <a:lnSpc>
                <a:spcPct val="150000"/>
              </a:lnSpc>
              <a:spcAft>
                <a:spcPts val="1500"/>
              </a:spcAft>
            </a:pPr>
            <a:r>
              <a:rPr lang="en-US" sz="1400" b="1" dirty="0">
                <a:solidFill>
                  <a:srgbClr val="000000"/>
                </a:solidFill>
                <a:effectLst/>
                <a:latin typeface="SFU Futura" panose="00000400000000000000" pitchFamily="2" charset="0"/>
                <a:ea typeface="Times New Roman" panose="02020603050405020304" pitchFamily="18" charset="0"/>
              </a:rPr>
              <a:t>Arduino Uno</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một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bo</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mạch</a:t>
            </a:r>
            <a:r>
              <a:rPr lang="en-US" sz="1400" dirty="0">
                <a:solidFill>
                  <a:srgbClr val="000000"/>
                </a:solidFill>
                <a:effectLst/>
                <a:latin typeface="SFU Futura" panose="00000400000000000000" pitchFamily="2" charset="0"/>
                <a:ea typeface="Times New Roman" panose="02020603050405020304" pitchFamily="18" charset="0"/>
              </a:rPr>
              <a:t> vi </a:t>
            </a:r>
            <a:r>
              <a:rPr lang="en-US" sz="1400" dirty="0" err="1">
                <a:solidFill>
                  <a:srgbClr val="000000"/>
                </a:solidFill>
                <a:effectLst/>
                <a:latin typeface="SFU Futura" panose="00000400000000000000" pitchFamily="2" charset="0"/>
                <a:ea typeface="Times New Roman" panose="02020603050405020304" pitchFamily="18" charset="0"/>
              </a:rPr>
              <a:t>điều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khiển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dựa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trên</a:t>
            </a:r>
            <a:r>
              <a:rPr lang="en-US" sz="1400" dirty="0">
                <a:solidFill>
                  <a:srgbClr val="000000"/>
                </a:solidFill>
                <a:effectLst/>
                <a:latin typeface="SFU Futura" panose="00000400000000000000" pitchFamily="2" charset="0"/>
                <a:ea typeface="Times New Roman" panose="02020603050405020304" pitchFamily="18" charset="0"/>
              </a:rPr>
              <a:t> chip Atmega328P. Uno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14 </a:t>
            </a:r>
            <a:r>
              <a:rPr lang="en-US" sz="1400" dirty="0" err="1">
                <a:solidFill>
                  <a:srgbClr val="000000"/>
                </a:solidFill>
                <a:effectLst/>
                <a:latin typeface="SFU Futura" panose="00000400000000000000" pitchFamily="2" charset="0"/>
                <a:ea typeface="Times New Roman" panose="02020603050405020304" pitchFamily="18" charset="0"/>
              </a:rPr>
              <a:t>chân</a:t>
            </a:r>
            <a:r>
              <a:rPr lang="en-US" sz="1400" dirty="0">
                <a:solidFill>
                  <a:srgbClr val="000000"/>
                </a:solidFill>
                <a:effectLst/>
                <a:latin typeface="SFU Futura" panose="00000400000000000000" pitchFamily="2" charset="0"/>
                <a:ea typeface="Times New Roman" panose="02020603050405020304" pitchFamily="18" charset="0"/>
              </a:rPr>
              <a:t> I/O digital ( </a:t>
            </a:r>
            <a:r>
              <a:rPr lang="en-US" sz="1400" dirty="0" err="1">
                <a:solidFill>
                  <a:srgbClr val="000000"/>
                </a:solidFill>
                <a:effectLst/>
                <a:latin typeface="SFU Futura" panose="00000400000000000000" pitchFamily="2" charset="0"/>
                <a:ea typeface="Times New Roman" panose="02020603050405020304" pitchFamily="18" charset="0"/>
              </a:rPr>
              <a:t>trong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6 </a:t>
            </a:r>
            <a:r>
              <a:rPr lang="en-US" sz="1400" dirty="0" err="1">
                <a:solidFill>
                  <a:srgbClr val="000000"/>
                </a:solidFill>
                <a:effectLst/>
                <a:latin typeface="SFU Futura" panose="00000400000000000000" pitchFamily="2" charset="0"/>
                <a:ea typeface="Times New Roman" panose="02020603050405020304" pitchFamily="18" charset="0"/>
              </a:rPr>
              <a:t>chân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xuất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xung</a:t>
            </a:r>
            <a:r>
              <a:rPr lang="en-US" sz="1400" dirty="0">
                <a:solidFill>
                  <a:srgbClr val="000000"/>
                </a:solidFill>
                <a:effectLst/>
                <a:latin typeface="SFU Futura" panose="00000400000000000000" pitchFamily="2" charset="0"/>
                <a:ea typeface="Times New Roman" panose="02020603050405020304" pitchFamily="18" charset="0"/>
              </a:rPr>
              <a:t> PWM), 6 </a:t>
            </a:r>
            <a:r>
              <a:rPr lang="en-US" sz="1400" dirty="0" err="1">
                <a:solidFill>
                  <a:srgbClr val="000000"/>
                </a:solidFill>
                <a:effectLst/>
                <a:latin typeface="SFU Futura" panose="00000400000000000000" pitchFamily="2" charset="0"/>
                <a:ea typeface="Times New Roman" panose="02020603050405020304" pitchFamily="18" charset="0"/>
              </a:rPr>
              <a:t>chân</a:t>
            </a:r>
            <a:r>
              <a:rPr lang="en-US" sz="1400" dirty="0">
                <a:solidFill>
                  <a:srgbClr val="000000"/>
                </a:solidFill>
                <a:effectLst/>
                <a:latin typeface="SFU Futura" panose="00000400000000000000" pitchFamily="2" charset="0"/>
                <a:ea typeface="Times New Roman" panose="02020603050405020304" pitchFamily="18" charset="0"/>
              </a:rPr>
              <a:t> Input analog, 1 </a:t>
            </a:r>
            <a:r>
              <a:rPr lang="en-US" sz="1400" dirty="0" err="1">
                <a:solidFill>
                  <a:srgbClr val="000000"/>
                </a:solidFill>
                <a:effectLst/>
                <a:latin typeface="SFU Futura" panose="00000400000000000000" pitchFamily="2" charset="0"/>
                <a:ea typeface="Times New Roman" panose="02020603050405020304" pitchFamily="18" charset="0"/>
              </a:rPr>
              <a:t>thạch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anh</a:t>
            </a:r>
            <a:r>
              <a:rPr lang="en-US" sz="1400" dirty="0">
                <a:solidFill>
                  <a:srgbClr val="000000"/>
                </a:solidFill>
                <a:effectLst/>
                <a:latin typeface="SFU Futura" panose="00000400000000000000" pitchFamily="2" charset="0"/>
                <a:ea typeface="Times New Roman" panose="02020603050405020304" pitchFamily="18" charset="0"/>
              </a:rPr>
              <a:t> 16MHz, 1 </a:t>
            </a:r>
            <a:r>
              <a:rPr lang="en-US" sz="1400" dirty="0" err="1">
                <a:solidFill>
                  <a:srgbClr val="000000"/>
                </a:solidFill>
                <a:effectLst/>
                <a:latin typeface="SFU Futura" panose="00000400000000000000" pitchFamily="2" charset="0"/>
                <a:ea typeface="Times New Roman" panose="02020603050405020304" pitchFamily="18" charset="0"/>
              </a:rPr>
              <a:t>cổng</a:t>
            </a:r>
            <a:r>
              <a:rPr lang="en-US" sz="1400" dirty="0">
                <a:solidFill>
                  <a:srgbClr val="000000"/>
                </a:solidFill>
                <a:effectLst/>
                <a:latin typeface="SFU Futura" panose="00000400000000000000" pitchFamily="2" charset="0"/>
                <a:ea typeface="Times New Roman" panose="02020603050405020304" pitchFamily="18" charset="0"/>
              </a:rPr>
              <a:t> USB, 1 jack </a:t>
            </a:r>
            <a:r>
              <a:rPr lang="en-US" sz="1400" dirty="0" err="1">
                <a:solidFill>
                  <a:srgbClr val="000000"/>
                </a:solidFill>
                <a:effectLst/>
                <a:latin typeface="SFU Futura" panose="00000400000000000000" pitchFamily="2" charset="0"/>
                <a:ea typeface="Times New Roman" panose="02020603050405020304" pitchFamily="18" charset="0"/>
              </a:rPr>
              <a:t>nguồn</a:t>
            </a:r>
            <a:r>
              <a:rPr lang="en-US" sz="1400" dirty="0">
                <a:solidFill>
                  <a:srgbClr val="000000"/>
                </a:solidFill>
                <a:effectLst/>
                <a:latin typeface="SFU Futura" panose="00000400000000000000" pitchFamily="2" charset="0"/>
                <a:ea typeface="Times New Roman" panose="02020603050405020304" pitchFamily="18" charset="0"/>
              </a:rPr>
              <a:t> DC, 1 </a:t>
            </a:r>
            <a:r>
              <a:rPr lang="en-US" sz="1400" dirty="0" err="1">
                <a:solidFill>
                  <a:srgbClr val="000000"/>
                </a:solidFill>
                <a:effectLst/>
                <a:latin typeface="SFU Futura" panose="00000400000000000000" pitchFamily="2" charset="0"/>
                <a:ea typeface="Times New Roman" panose="02020603050405020304" pitchFamily="18" charset="0"/>
              </a:rPr>
              <a:t>nút</a:t>
            </a:r>
            <a:r>
              <a:rPr lang="en-US" sz="1400" dirty="0">
                <a:solidFill>
                  <a:srgbClr val="000000"/>
                </a:solidFill>
                <a:effectLst/>
                <a:latin typeface="SFU Futura" panose="00000400000000000000" pitchFamily="2" charset="0"/>
                <a:ea typeface="Times New Roman" panose="02020603050405020304" pitchFamily="18" charset="0"/>
              </a:rPr>
              <a:t> reset.</a:t>
            </a:r>
            <a:endParaRPr lang="en-US" sz="1400" dirty="0">
              <a:effectLst/>
              <a:latin typeface="SFU Futura" panose="00000400000000000000" pitchFamily="2" charset="0"/>
              <a:ea typeface="Times New Roman" panose="02020603050405020304" pitchFamily="18" charset="0"/>
            </a:endParaRPr>
          </a:p>
          <a:p>
            <a:endParaRPr lang="en-US" sz="1400" dirty="0"/>
          </a:p>
        </p:txBody>
      </p:sp>
      <p:pic>
        <p:nvPicPr>
          <p:cNvPr id="2" name="Picture 1" descr="A blue circuit board with black and silver wires&#10;&#10;AI-generated content may be incorrect.">
            <a:extLst>
              <a:ext uri="{FF2B5EF4-FFF2-40B4-BE49-F238E27FC236}">
                <a16:creationId xmlns:a16="http://schemas.microsoft.com/office/drawing/2014/main" id="{08042FD4-1800-5901-5AE0-C5909623D8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1822" y="2145194"/>
            <a:ext cx="4728354" cy="3716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0506684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20E857-70A0-2A74-5DEF-CB68E4F2E40B}"/>
              </a:ext>
            </a:extLst>
          </p:cNvPr>
          <p:cNvSpPr txBox="1"/>
          <p:nvPr/>
        </p:nvSpPr>
        <p:spPr>
          <a:xfrm>
            <a:off x="554715" y="199825"/>
            <a:ext cx="6112042" cy="458074"/>
          </a:xfrm>
          <a:prstGeom prst="rect">
            <a:avLst/>
          </a:prstGeom>
          <a:noFill/>
        </p:spPr>
        <p:txBody>
          <a:bodyPr wrap="square">
            <a:spAutoFit/>
          </a:bodyPr>
          <a:lstStyle/>
          <a:p>
            <a:pPr marL="457200" indent="-228600">
              <a:lnSpc>
                <a:spcPct val="150000"/>
              </a:lnSpc>
              <a:spcBef>
                <a:spcPts val="200"/>
              </a:spcBef>
              <a:spcAft>
                <a:spcPts val="400"/>
              </a:spcAft>
            </a:pPr>
            <a:r>
              <a:rPr lang="en-US" b="1" i="1" dirty="0" err="1">
                <a:latin typeface="SFU Futura" panose="00000400000000000000" pitchFamily="2" charset="0"/>
                <a:ea typeface="Times New Roman" panose="02020603050405020304" pitchFamily="18" charset="0"/>
                <a:cs typeface="Times New Roman" panose="02020603050405020304" pitchFamily="18" charset="0"/>
              </a:rPr>
              <a:t>Động</a:t>
            </a:r>
            <a:r>
              <a:rPr lang="en-US" b="1" i="1" dirty="0">
                <a:latin typeface="SFU Futura" panose="00000400000000000000" pitchFamily="2" charset="0"/>
                <a:ea typeface="Times New Roman" panose="02020603050405020304" pitchFamily="18" charset="0"/>
                <a:cs typeface="Times New Roman" panose="02020603050405020304" pitchFamily="18" charset="0"/>
              </a:rPr>
              <a:t> </a:t>
            </a:r>
            <a:r>
              <a:rPr lang="en-US" b="1" i="1" dirty="0" err="1">
                <a:latin typeface="SFU Futura" panose="00000400000000000000" pitchFamily="2" charset="0"/>
                <a:ea typeface="Times New Roman" panose="02020603050405020304" pitchFamily="18" charset="0"/>
                <a:cs typeface="Times New Roman" panose="02020603050405020304" pitchFamily="18" charset="0"/>
              </a:rPr>
              <a:t>cơ</a:t>
            </a:r>
            <a:r>
              <a:rPr lang="en-US" b="1" i="1" dirty="0">
                <a:latin typeface="SFU Futura" panose="00000400000000000000" pitchFamily="2" charset="0"/>
                <a:ea typeface="Times New Roman" panose="02020603050405020304" pitchFamily="18" charset="0"/>
                <a:cs typeface="Times New Roman" panose="02020603050405020304" pitchFamily="18" charset="0"/>
              </a:rPr>
              <a:t> DC </a:t>
            </a:r>
            <a:r>
              <a:rPr lang="en-US" b="1" i="1" dirty="0" err="1">
                <a:latin typeface="SFU Futura" panose="00000400000000000000" pitchFamily="2" charset="0"/>
                <a:ea typeface="Times New Roman" panose="02020603050405020304" pitchFamily="18" charset="0"/>
                <a:cs typeface="Times New Roman" panose="02020603050405020304" pitchFamily="18" charset="0"/>
              </a:rPr>
              <a:t>giảm</a:t>
            </a:r>
            <a:r>
              <a:rPr lang="en-US" b="1" i="1" dirty="0">
                <a:latin typeface="SFU Futura" panose="00000400000000000000" pitchFamily="2" charset="0"/>
                <a:ea typeface="Times New Roman" panose="02020603050405020304" pitchFamily="18" charset="0"/>
                <a:cs typeface="Times New Roman" panose="02020603050405020304" pitchFamily="18" charset="0"/>
              </a:rPr>
              <a:t> </a:t>
            </a:r>
            <a:r>
              <a:rPr lang="en-US" b="1" i="1" dirty="0" err="1">
                <a:latin typeface="SFU Futura" panose="00000400000000000000" pitchFamily="2" charset="0"/>
                <a:ea typeface="Times New Roman" panose="02020603050405020304" pitchFamily="18" charset="0"/>
                <a:cs typeface="Times New Roman" panose="02020603050405020304" pitchFamily="18" charset="0"/>
              </a:rPr>
              <a:t>tốc</a:t>
            </a:r>
            <a:r>
              <a:rPr lang="en-US" b="1" i="1" dirty="0">
                <a:latin typeface="SFU Futura" panose="00000400000000000000" pitchFamily="2" charset="0"/>
                <a:ea typeface="Times New Roman" panose="02020603050405020304" pitchFamily="18" charset="0"/>
                <a:cs typeface="Times New Roman" panose="02020603050405020304" pitchFamily="18" charset="0"/>
              </a:rPr>
              <a:t> V1</a:t>
            </a:r>
            <a:endParaRPr lang="en-US" sz="1800" b="1" i="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D18D10-0498-D6FD-3122-6781779424A8}"/>
              </a:ext>
            </a:extLst>
          </p:cNvPr>
          <p:cNvSpPr txBox="1"/>
          <p:nvPr/>
        </p:nvSpPr>
        <p:spPr>
          <a:xfrm>
            <a:off x="554715" y="743543"/>
            <a:ext cx="7797367" cy="5366405"/>
          </a:xfrm>
          <a:prstGeom prst="rect">
            <a:avLst/>
          </a:prstGeom>
          <a:noFill/>
        </p:spPr>
        <p:txBody>
          <a:bodyPr wrap="square">
            <a:spAutoFit/>
          </a:bodyPr>
          <a:lstStyle/>
          <a:p>
            <a:pPr algn="just">
              <a:lnSpc>
                <a:spcPct val="150000"/>
              </a:lnSpc>
              <a:spcBef>
                <a:spcPts val="600"/>
              </a:spcBef>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DC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tốc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V1 Dual Shaft Plastic Geared TT Motor + bánh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lựa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chọn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nay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khung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Robot,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thuyền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lượng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thành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vừa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phải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cùng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khả</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lắp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ráp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đem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chi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kiệm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sự</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người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p>
          <a:p>
            <a:pPr algn="just">
              <a:lnSpc>
                <a:spcPct val="150000"/>
              </a:lnSpc>
              <a:spcBef>
                <a:spcPts val="600"/>
              </a:spcBef>
              <a:spcAft>
                <a:spcPts val="800"/>
              </a:spcAft>
            </a:pPr>
            <a:r>
              <a:rPr lang="en-US" sz="1400" dirty="0">
                <a:effectLst/>
                <a:latin typeface="SFU Futura" panose="00000400000000000000" pitchFamily="2" charset="0"/>
                <a:ea typeface="Calibri" panose="020F0502020204030204" pitchFamily="34" charset="0"/>
                <a:cs typeface="Times New Roman" panose="02020603050405020304" pitchFamily="18" charset="0"/>
              </a:rPr>
              <a:t>Thông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Kỹ</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Thuật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Bef>
                <a:spcPts val="600"/>
              </a:spcBef>
              <a:spcAft>
                <a:spcPts val="800"/>
              </a:spcAf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áp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hoạt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3­-9VDC</a:t>
            </a:r>
          </a:p>
          <a:p>
            <a:pPr algn="just">
              <a:lnSpc>
                <a:spcPct val="150000"/>
              </a:lnSpc>
              <a:spcBef>
                <a:spcPts val="600"/>
              </a:spcBef>
              <a:spcAft>
                <a:spcPts val="800"/>
              </a:spcAf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Dòng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tiêu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thụ</a:t>
            </a:r>
            <a:r>
              <a:rPr lang="en-US" sz="1400" dirty="0">
                <a:effectLst/>
                <a:latin typeface="SFU Futura" panose="00000400000000000000" pitchFamily="2" charset="0"/>
                <a:ea typeface="Calibri" panose="020F0502020204030204" pitchFamily="34" charset="0"/>
                <a:cs typeface="Times New Roman" panose="02020603050405020304" pitchFamily="18" charset="0"/>
              </a:rPr>
              <a:t>: 110140mA</a:t>
            </a:r>
          </a:p>
          <a:p>
            <a:pPr algn="just">
              <a:lnSpc>
                <a:spcPct val="150000"/>
              </a:lnSpc>
              <a:spcBef>
                <a:spcPts val="600"/>
              </a:spcBef>
              <a:spcAft>
                <a:spcPts val="800"/>
              </a:spcAf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Tỉ</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truyền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1:120</a:t>
            </a:r>
          </a:p>
          <a:p>
            <a:pPr algn="just">
              <a:lnSpc>
                <a:spcPct val="150000"/>
              </a:lnSpc>
              <a:spcBef>
                <a:spcPts val="600"/>
              </a:spcBef>
              <a:spcAft>
                <a:spcPts val="800"/>
              </a:spcAf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vòng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/1phút:</a:t>
            </a:r>
          </a:p>
          <a:p>
            <a:pPr algn="just">
              <a:lnSpc>
                <a:spcPct val="150000"/>
              </a:lnSpc>
              <a:spcBef>
                <a:spcPts val="600"/>
              </a:spcBef>
              <a:spcAft>
                <a:spcPts val="800"/>
              </a:spcAft>
            </a:pPr>
            <a:r>
              <a:rPr lang="en-US" sz="1400" dirty="0">
                <a:effectLst/>
                <a:latin typeface="SFU Futura" panose="00000400000000000000" pitchFamily="2" charset="0"/>
                <a:ea typeface="Calibri" panose="020F0502020204030204" pitchFamily="34" charset="0"/>
                <a:cs typeface="Times New Roman" panose="02020603050405020304" pitchFamily="18" charset="0"/>
              </a:rPr>
              <a:t>50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vòng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1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phút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3VDC.</a:t>
            </a:r>
          </a:p>
          <a:p>
            <a:pPr algn="just">
              <a:lnSpc>
                <a:spcPct val="150000"/>
              </a:lnSpc>
              <a:spcBef>
                <a:spcPts val="600"/>
              </a:spcBef>
              <a:spcAft>
                <a:spcPts val="800"/>
              </a:spcAft>
            </a:pPr>
            <a:r>
              <a:rPr lang="en-US" sz="1400" dirty="0">
                <a:effectLst/>
                <a:latin typeface="SFU Futura" panose="00000400000000000000" pitchFamily="2" charset="0"/>
                <a:ea typeface="Calibri" panose="020F0502020204030204" pitchFamily="34" charset="0"/>
                <a:cs typeface="Times New Roman" panose="02020603050405020304" pitchFamily="18" charset="0"/>
              </a:rPr>
              <a:t>83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vòng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1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phút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tại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5VDC.</a:t>
            </a:r>
          </a:p>
          <a:p>
            <a:pPr algn="just">
              <a:lnSpc>
                <a:spcPct val="150000"/>
              </a:lnSpc>
              <a:spcBef>
                <a:spcPts val="600"/>
              </a:spcBef>
              <a:spcAft>
                <a:spcPts val="800"/>
              </a:spcAft>
            </a:pPr>
            <a:r>
              <a:rPr lang="en-US" sz="1400" dirty="0">
                <a:effectLst/>
                <a:latin typeface="SFU Futura" panose="00000400000000000000" pitchFamily="2" charset="0"/>
                <a:ea typeface="Calibri" panose="020F0502020204030204" pitchFamily="34" charset="0"/>
                <a:cs typeface="Times New Roman" panose="02020603050405020304" pitchFamily="18" charset="0"/>
              </a:rPr>
              <a:t>Moment: 1.0KG.CM</a:t>
            </a:r>
          </a:p>
        </p:txBody>
      </p:sp>
      <p:pic>
        <p:nvPicPr>
          <p:cNvPr id="2" name="Picture 1" descr="Động Cơ Bánh Răng &amp; Bánh Xe cho Robot DC 3-6v">
            <a:extLst>
              <a:ext uri="{FF2B5EF4-FFF2-40B4-BE49-F238E27FC236}">
                <a16:creationId xmlns:a16="http://schemas.microsoft.com/office/drawing/2014/main" id="{91203C60-734B-6EF8-6B0B-8E4FBFB27BAD}"/>
              </a:ext>
            </a:extLst>
          </p:cNvPr>
          <p:cNvPicPr>
            <a:picLocks noChangeAspect="1"/>
          </p:cNvPicPr>
          <p:nvPr/>
        </p:nvPicPr>
        <p:blipFill rotWithShape="1">
          <a:blip r:embed="rId2">
            <a:extLst>
              <a:ext uri="{28A0092B-C50C-407E-A947-70E740481C1C}">
                <a14:useLocalDpi xmlns:a14="http://schemas.microsoft.com/office/drawing/2010/main" val="0"/>
              </a:ext>
            </a:extLst>
          </a:blip>
          <a:srcRect t="15308" b="12618"/>
          <a:stretch/>
        </p:blipFill>
        <p:spPr bwMode="auto">
          <a:xfrm>
            <a:off x="6666757" y="2920948"/>
            <a:ext cx="3750324" cy="27031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1292510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1A7F48-EEDC-C101-81C4-2BAA3A32ADF0}"/>
              </a:ext>
            </a:extLst>
          </p:cNvPr>
          <p:cNvSpPr txBox="1"/>
          <p:nvPr/>
        </p:nvSpPr>
        <p:spPr>
          <a:xfrm>
            <a:off x="515171" y="196283"/>
            <a:ext cx="2169036" cy="458074"/>
          </a:xfrm>
          <a:prstGeom prst="rect">
            <a:avLst/>
          </a:prstGeom>
          <a:noFill/>
        </p:spPr>
        <p:txBody>
          <a:bodyPr wrap="square">
            <a:spAutoFit/>
          </a:bodyPr>
          <a:lstStyle/>
          <a:p>
            <a:pPr marL="457200" indent="-228600">
              <a:lnSpc>
                <a:spcPct val="150000"/>
              </a:lnSpc>
              <a:spcBef>
                <a:spcPts val="200"/>
              </a:spcBef>
              <a:spcAft>
                <a:spcPts val="400"/>
              </a:spcAft>
            </a:pP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Động</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cơ</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Servo</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45D4292-08AE-9904-5A10-866A837EC1F4}"/>
              </a:ext>
            </a:extLst>
          </p:cNvPr>
          <p:cNvSpPr txBox="1"/>
          <p:nvPr/>
        </p:nvSpPr>
        <p:spPr>
          <a:xfrm>
            <a:off x="810413" y="1612568"/>
            <a:ext cx="6112042" cy="2468176"/>
          </a:xfrm>
          <a:prstGeom prst="rect">
            <a:avLst/>
          </a:prstGeom>
          <a:noFill/>
        </p:spPr>
        <p:txBody>
          <a:bodyPr wrap="square">
            <a:spAutoFit/>
          </a:bodyPr>
          <a:lstStyle/>
          <a:p>
            <a:pPr algn="just">
              <a:lnSpc>
                <a:spcPct val="150000"/>
              </a:lnSpc>
              <a:spcAft>
                <a:spcPts val="1200"/>
              </a:spcAft>
            </a:pPr>
            <a:r>
              <a:rPr lang="en-US" sz="1400" dirty="0" err="1">
                <a:solidFill>
                  <a:schemeClr val="tx1">
                    <a:lumMod val="95000"/>
                    <a:lumOff val="5000"/>
                  </a:schemeClr>
                </a:solidFill>
                <a:latin typeface="SFU Futura" panose="00000400000000000000" pitchFamily="2" charset="0"/>
                <a:ea typeface="Times New Roman" panose="02020603050405020304" pitchFamily="18" charset="0"/>
              </a:rPr>
              <a:t>Động</a:t>
            </a:r>
            <a:r>
              <a:rPr lang="en-US" sz="1400" dirty="0">
                <a:solidFill>
                  <a:schemeClr val="tx1">
                    <a:lumMod val="95000"/>
                    <a:lumOff val="5000"/>
                  </a:schemeClr>
                </a:solidFill>
                <a:latin typeface="SFU Futura" panose="00000400000000000000" pitchFamily="2" charset="0"/>
                <a:ea typeface="Times New Roman" panose="02020603050405020304" pitchFamily="18" charset="0"/>
              </a:rPr>
              <a:t> </a:t>
            </a:r>
            <a:r>
              <a:rPr lang="en-US" sz="1400" dirty="0" err="1">
                <a:solidFill>
                  <a:schemeClr val="tx1">
                    <a:lumMod val="95000"/>
                    <a:lumOff val="5000"/>
                  </a:schemeClr>
                </a:solidFill>
                <a:latin typeface="SFU Futura" panose="00000400000000000000" pitchFamily="2" charset="0"/>
                <a:ea typeface="Times New Roman" panose="02020603050405020304" pitchFamily="18" charset="0"/>
              </a:rPr>
              <a:t>cơ</a:t>
            </a:r>
            <a:r>
              <a:rPr lang="en-US" sz="1400" dirty="0">
                <a:solidFill>
                  <a:schemeClr val="tx1">
                    <a:lumMod val="95000"/>
                    <a:lumOff val="5000"/>
                  </a:schemeClr>
                </a:solidFill>
                <a:latin typeface="SFU Futura" panose="00000400000000000000" pitchFamily="2" charset="0"/>
                <a:ea typeface="Times New Roman" panose="02020603050405020304" pitchFamily="18" charset="0"/>
              </a:rPr>
              <a:t> Servo SG90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kích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thước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nhỏ</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loại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được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sử</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dụng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nhất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để</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các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mô</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hình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nhỏ</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hoặc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các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cơ</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cấu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kéo</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không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cần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đến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nặng</a:t>
            </a:r>
            <a:r>
              <a:rPr lang="en-US" sz="1400" dirty="0">
                <a:solidFill>
                  <a:srgbClr val="000000"/>
                </a:solidFill>
                <a:effectLst/>
                <a:latin typeface="SFU Futura" panose="00000400000000000000" pitchFamily="2" charset="0"/>
                <a:ea typeface="Times New Roman" panose="02020603050405020304" pitchFamily="18" charset="0"/>
              </a:rPr>
              <a:t>.</a:t>
            </a:r>
            <a:endParaRPr lang="en-US" sz="1400" dirty="0">
              <a:effectLst/>
              <a:latin typeface="SFU Futura" panose="00000400000000000000" pitchFamily="2" charset="0"/>
              <a:ea typeface="Times New Roman" panose="02020603050405020304" pitchFamily="18" charset="0"/>
            </a:endParaRPr>
          </a:p>
          <a:p>
            <a:pPr algn="just">
              <a:lnSpc>
                <a:spcPct val="150000"/>
              </a:lnSpc>
              <a:spcAft>
                <a:spcPts val="1200"/>
              </a:spcAft>
            </a:pPr>
            <a:r>
              <a:rPr lang="en-US" sz="1400" dirty="0" err="1">
                <a:solidFill>
                  <a:srgbClr val="000000"/>
                </a:solidFill>
                <a:effectLst/>
                <a:latin typeface="SFU Futura" panose="00000400000000000000" pitchFamily="2" charset="0"/>
                <a:ea typeface="Times New Roman" panose="02020603050405020304" pitchFamily="18" charset="0"/>
              </a:rPr>
              <a:t>Động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cơ</a:t>
            </a:r>
            <a:r>
              <a:rPr lang="en-US" sz="1400" dirty="0">
                <a:solidFill>
                  <a:srgbClr val="000000"/>
                </a:solidFill>
                <a:effectLst/>
                <a:latin typeface="SFU Futura" panose="00000400000000000000" pitchFamily="2" charset="0"/>
                <a:ea typeface="Times New Roman" panose="02020603050405020304" pitchFamily="18" charset="0"/>
              </a:rPr>
              <a:t> servo SG90 180 </a:t>
            </a:r>
            <a:r>
              <a:rPr lang="en-US" sz="1400" dirty="0" err="1">
                <a:solidFill>
                  <a:srgbClr val="000000"/>
                </a:solidFill>
                <a:effectLst/>
                <a:latin typeface="SFU Futura" panose="00000400000000000000" pitchFamily="2" charset="0"/>
                <a:ea typeface="Times New Roman" panose="02020603050405020304" pitchFamily="18" charset="0"/>
              </a:rPr>
              <a:t>độ</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tốc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độ</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phản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ứng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nhanh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các</a:t>
            </a:r>
            <a:r>
              <a:rPr lang="en-US" sz="1400" dirty="0">
                <a:solidFill>
                  <a:srgbClr val="000000"/>
                </a:solidFill>
                <a:effectLst/>
                <a:latin typeface="SFU Futura" panose="00000400000000000000" pitchFamily="2" charset="0"/>
                <a:ea typeface="Times New Roman" panose="02020603050405020304" pitchFamily="18" charset="0"/>
              </a:rPr>
              <a:t> bánh </a:t>
            </a:r>
            <a:r>
              <a:rPr lang="en-US" sz="1400" dirty="0" err="1">
                <a:solidFill>
                  <a:srgbClr val="000000"/>
                </a:solidFill>
                <a:effectLst/>
                <a:latin typeface="SFU Futura" panose="00000400000000000000" pitchFamily="2" charset="0"/>
                <a:ea typeface="Times New Roman" panose="02020603050405020304" pitchFamily="18" charset="0"/>
              </a:rPr>
              <a:t>răng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được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bằng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nhựa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nên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cần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lưu</a:t>
            </a:r>
            <a:r>
              <a:rPr lang="en-US" sz="1400" dirty="0">
                <a:solidFill>
                  <a:srgbClr val="000000"/>
                </a:solidFill>
                <a:effectLst/>
                <a:latin typeface="SFU Futura" panose="00000400000000000000" pitchFamily="2" charset="0"/>
                <a:ea typeface="Times New Roman" panose="02020603050405020304" pitchFamily="18" charset="0"/>
              </a:rPr>
              <a:t> ý </a:t>
            </a:r>
            <a:r>
              <a:rPr lang="en-US" sz="1400" dirty="0" err="1">
                <a:solidFill>
                  <a:srgbClr val="000000"/>
                </a:solidFill>
                <a:effectLst/>
                <a:latin typeface="SFU Futura" panose="00000400000000000000" pitchFamily="2" charset="0"/>
                <a:ea typeface="Times New Roman" panose="02020603050405020304" pitchFamily="18" charset="0"/>
              </a:rPr>
              <a:t>khi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nâng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tải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nặng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vì</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thể</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làm</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hư</a:t>
            </a:r>
            <a:r>
              <a:rPr lang="en-US" sz="1400" dirty="0">
                <a:solidFill>
                  <a:srgbClr val="000000"/>
                </a:solidFill>
                <a:effectLst/>
                <a:latin typeface="SFU Futura" panose="00000400000000000000" pitchFamily="2" charset="0"/>
                <a:ea typeface="Times New Roman" panose="02020603050405020304" pitchFamily="18" charset="0"/>
              </a:rPr>
              <a:t> bánh </a:t>
            </a:r>
            <a:r>
              <a:rPr lang="en-US" sz="1400" dirty="0" err="1">
                <a:solidFill>
                  <a:srgbClr val="000000"/>
                </a:solidFill>
                <a:effectLst/>
                <a:latin typeface="SFU Futura" panose="00000400000000000000" pitchFamily="2" charset="0"/>
                <a:ea typeface="Times New Roman" panose="02020603050405020304" pitchFamily="18" charset="0"/>
              </a:rPr>
              <a:t>răng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động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cơ</a:t>
            </a:r>
            <a:r>
              <a:rPr lang="en-US" sz="1400" dirty="0">
                <a:solidFill>
                  <a:srgbClr val="000000"/>
                </a:solidFill>
                <a:effectLst/>
                <a:latin typeface="SFU Futura" panose="00000400000000000000" pitchFamily="2" charset="0"/>
                <a:ea typeface="Times New Roman" panose="02020603050405020304" pitchFamily="18" charset="0"/>
              </a:rPr>
              <a:t> RC Servo 9G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tích</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hợp</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sẵn</a:t>
            </a:r>
            <a:r>
              <a:rPr lang="en-US" sz="1400" dirty="0">
                <a:solidFill>
                  <a:srgbClr val="000000"/>
                </a:solidFill>
                <a:effectLst/>
                <a:latin typeface="SFU Futura" panose="00000400000000000000" pitchFamily="2" charset="0"/>
                <a:ea typeface="Times New Roman" panose="02020603050405020304" pitchFamily="18" charset="0"/>
              </a:rPr>
              <a:t> Driver </a:t>
            </a:r>
            <a:r>
              <a:rPr lang="en-US" sz="1400" dirty="0" err="1">
                <a:solidFill>
                  <a:srgbClr val="000000"/>
                </a:solidFill>
                <a:effectLst/>
                <a:latin typeface="SFU Futura" panose="00000400000000000000" pitchFamily="2" charset="0"/>
                <a:ea typeface="Times New Roman" panose="02020603050405020304" pitchFamily="18" charset="0"/>
              </a:rPr>
              <a:t>điều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khiển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động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cơ</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bên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trong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nên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có</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thể</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dễ</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dàng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khiển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góc</a:t>
            </a:r>
            <a:r>
              <a:rPr lang="en-US" sz="1400" dirty="0">
                <a:solidFill>
                  <a:srgbClr val="000000"/>
                </a:solidFill>
                <a:effectLst/>
                <a:latin typeface="SFU Futura" panose="00000400000000000000" pitchFamily="2" charset="0"/>
                <a:ea typeface="Times New Roman" panose="02020603050405020304" pitchFamily="18" charset="0"/>
              </a:rPr>
              <a:t> quay </a:t>
            </a:r>
            <a:r>
              <a:rPr lang="en-US" sz="1400" dirty="0" err="1">
                <a:solidFill>
                  <a:srgbClr val="000000"/>
                </a:solidFill>
                <a:effectLst/>
                <a:latin typeface="SFU Futura" panose="00000400000000000000" pitchFamily="2" charset="0"/>
                <a:ea typeface="Times New Roman" panose="02020603050405020304" pitchFamily="18" charset="0"/>
              </a:rPr>
              <a:t>bằng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phương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pháp</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độ</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rộng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xung</a:t>
            </a:r>
            <a:r>
              <a:rPr lang="en-US" sz="1400" dirty="0">
                <a:solidFill>
                  <a:srgbClr val="000000"/>
                </a:solidFill>
                <a:effectLst/>
                <a:latin typeface="SFU Futura" panose="00000400000000000000" pitchFamily="2" charset="0"/>
                <a:ea typeface="Times New Roman" panose="02020603050405020304" pitchFamily="18" charset="0"/>
              </a:rPr>
              <a:t> PWM.</a:t>
            </a:r>
            <a:endParaRPr lang="en-US" sz="1400" dirty="0">
              <a:effectLst/>
              <a:latin typeface="SFU Futura" panose="00000400000000000000" pitchFamily="2" charset="0"/>
              <a:ea typeface="Times New Roman" panose="02020603050405020304" pitchFamily="18" charset="0"/>
            </a:endParaRPr>
          </a:p>
        </p:txBody>
      </p:sp>
      <p:pic>
        <p:nvPicPr>
          <p:cNvPr id="3" name="Picture 2" descr="A blue small electric motor with plastic parts and wires&#10;&#10;AI-generated content may be incorrect.">
            <a:extLst>
              <a:ext uri="{FF2B5EF4-FFF2-40B4-BE49-F238E27FC236}">
                <a16:creationId xmlns:a16="http://schemas.microsoft.com/office/drawing/2014/main" id="{0B0C6594-927A-E64B-7F49-35BA1AA93853}"/>
              </a:ext>
            </a:extLst>
          </p:cNvPr>
          <p:cNvPicPr>
            <a:picLocks noChangeAspect="1"/>
          </p:cNvPicPr>
          <p:nvPr/>
        </p:nvPicPr>
        <p:blipFill>
          <a:blip r:embed="rId2"/>
          <a:stretch>
            <a:fillRect/>
          </a:stretch>
        </p:blipFill>
        <p:spPr>
          <a:xfrm>
            <a:off x="7939139" y="1792397"/>
            <a:ext cx="3442448" cy="2719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3985824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4F6CA-C1B5-8895-A7C3-E346E0295DDC}"/>
              </a:ext>
            </a:extLst>
          </p:cNvPr>
          <p:cNvSpPr txBox="1"/>
          <p:nvPr/>
        </p:nvSpPr>
        <p:spPr>
          <a:xfrm>
            <a:off x="505327" y="513632"/>
            <a:ext cx="6112042" cy="375552"/>
          </a:xfrm>
          <a:prstGeom prst="rect">
            <a:avLst/>
          </a:prstGeom>
          <a:noFill/>
        </p:spPr>
        <p:txBody>
          <a:bodyPr wrap="square">
            <a:spAutoFit/>
          </a:bodyPr>
          <a:lstStyle/>
          <a:p>
            <a:pPr marL="457200" indent="-228600">
              <a:lnSpc>
                <a:spcPct val="107000"/>
              </a:lnSpc>
              <a:spcBef>
                <a:spcPts val="200"/>
              </a:spcBef>
              <a:spcAft>
                <a:spcPts val="400"/>
              </a:spcAft>
            </a:pP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Dây</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nối</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đực</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đực</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đực</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cái</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6BDFCA6-86B8-5C19-72BF-049E54BA33C4}"/>
              </a:ext>
            </a:extLst>
          </p:cNvPr>
          <p:cNvSpPr txBox="1"/>
          <p:nvPr/>
        </p:nvSpPr>
        <p:spPr>
          <a:xfrm>
            <a:off x="603649" y="1471019"/>
            <a:ext cx="6633410" cy="1416606"/>
          </a:xfrm>
          <a:prstGeom prst="rect">
            <a:avLst/>
          </a:prstGeom>
          <a:noFill/>
        </p:spPr>
        <p:txBody>
          <a:bodyPr wrap="square">
            <a:spAutoFit/>
          </a:bodyPr>
          <a:lstStyle/>
          <a:p>
            <a:pPr algn="just">
              <a:lnSpc>
                <a:spcPct val="150000"/>
              </a:lnSpc>
              <a:spcAft>
                <a:spcPts val="800"/>
              </a:spcAft>
            </a:pP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Dây</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7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màu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test board,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module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thực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hành</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Arduino, Raspberry Pi, Micro bit,...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Dây</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2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đầu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lõi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đồng</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nhiều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sợi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dẫn</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mối</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tiếp</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xúc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chắc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chắn</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nhiều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màu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sắc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khác</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2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nhau</a:t>
            </a:r>
            <a:r>
              <a:rPr lang="en-US" sz="1400" spc="2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nSpc>
                <a:spcPct val="130000"/>
              </a:lnSpc>
            </a:pPr>
            <a:endParaRPr lang="en-US" sz="1400" dirty="0">
              <a:effectLst/>
              <a:latin typeface="Times New Roman" panose="02020603050405020304" pitchFamily="18" charset="0"/>
              <a:ea typeface="Times New Roman" panose="02020603050405020304" pitchFamily="18" charset="0"/>
            </a:endParaRPr>
          </a:p>
        </p:txBody>
      </p:sp>
      <p:pic>
        <p:nvPicPr>
          <p:cNvPr id="3" name="Picture 2" descr="A group of colorful wires&#10;&#10;AI-generated content may be incorrect.">
            <a:extLst>
              <a:ext uri="{FF2B5EF4-FFF2-40B4-BE49-F238E27FC236}">
                <a16:creationId xmlns:a16="http://schemas.microsoft.com/office/drawing/2014/main" id="{984FFB62-1400-9CF5-5E8A-19B60C9216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6942" y="3035871"/>
            <a:ext cx="4161074" cy="2823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3500348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AE2D8A-FE1F-D8E0-14A6-78768D07ACC8}"/>
              </a:ext>
            </a:extLst>
          </p:cNvPr>
          <p:cNvSpPr txBox="1"/>
          <p:nvPr/>
        </p:nvSpPr>
        <p:spPr>
          <a:xfrm>
            <a:off x="398206" y="357869"/>
            <a:ext cx="6112042" cy="458074"/>
          </a:xfrm>
          <a:prstGeom prst="rect">
            <a:avLst/>
          </a:prstGeom>
          <a:noFill/>
        </p:spPr>
        <p:txBody>
          <a:bodyPr wrap="square">
            <a:spAutoFit/>
          </a:bodyPr>
          <a:lstStyle/>
          <a:p>
            <a:pPr marL="457200" indent="-228600">
              <a:lnSpc>
                <a:spcPct val="150000"/>
              </a:lnSpc>
              <a:spcBef>
                <a:spcPts val="200"/>
              </a:spcBef>
              <a:spcAft>
                <a:spcPts val="400"/>
              </a:spcAft>
            </a:pP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Breadboard (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bảng</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mạch</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cắm</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dây</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1ED3EB2-E829-1446-136C-8F73A3EAF313}"/>
              </a:ext>
            </a:extLst>
          </p:cNvPr>
          <p:cNvSpPr txBox="1"/>
          <p:nvPr/>
        </p:nvSpPr>
        <p:spPr>
          <a:xfrm>
            <a:off x="208547" y="1166351"/>
            <a:ext cx="9745579" cy="3473580"/>
          </a:xfrm>
          <a:prstGeom prst="rect">
            <a:avLst/>
          </a:prstGeom>
          <a:noFill/>
        </p:spPr>
        <p:txBody>
          <a:bodyPr wrap="square">
            <a:spAutoFit/>
          </a:bodyPr>
          <a:lstStyle/>
          <a:p>
            <a:pPr algn="just">
              <a:lnSpc>
                <a:spcPct val="150000"/>
              </a:lnSpc>
              <a:spcAft>
                <a:spcPts val="800"/>
              </a:spcAft>
            </a:pP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Breadboard MB-102 830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lỗ</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165x55x10mm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gắn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chúng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nhau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dây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cắm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latin typeface="SFU Futura" panose="00000400000000000000" pitchFamily="2" charset="0"/>
                <a:ea typeface="Calibri" panose="020F0502020204030204" pitchFamily="34" charset="0"/>
                <a:cs typeface="Times New Roman" panose="02020603050405020304" pitchFamily="18" charset="0"/>
              </a:rPr>
              <a:t>dây</a:t>
            </a:r>
            <a:r>
              <a:rPr lang="en-US" sz="1400" dirty="0">
                <a:solidFill>
                  <a:srgbClr val="000000"/>
                </a:solidFill>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latin typeface="SFU Futura" panose="00000400000000000000" pitchFamily="2" charset="0"/>
                <a:ea typeface="Calibri" panose="020F0502020204030204" pitchFamily="34" charset="0"/>
                <a:cs typeface="Times New Roman" panose="02020603050405020304" pitchFamily="18" charset="0"/>
              </a:rPr>
              <a:t>testboard</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giúp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test,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kiểm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dàng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trước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tạo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thành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thành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phẩm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hoàn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chỉnh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Breadboard MB-102 830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lỗ</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165x55x10mm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thước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chuẩn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quốc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tế</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lượng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bền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a:solidFill>
                  <a:srgbClr val="000000"/>
                </a:solidFill>
                <a:latin typeface="SFU Futura" panose="00000400000000000000" pitchFamily="2" charset="0"/>
                <a:ea typeface="Calibri" panose="020F0502020204030204" pitchFamily="34" charset="0"/>
                <a:cs typeface="Times New Roman" panose="02020603050405020304" pitchFamily="18" charset="0"/>
              </a:rPr>
              <a:t>module </a:t>
            </a:r>
            <a:r>
              <a:rPr lang="en-US" sz="1400" dirty="0" err="1">
                <a:solidFill>
                  <a:srgbClr val="000000"/>
                </a:solidFill>
                <a:latin typeface="SFU Futura" panose="00000400000000000000" pitchFamily="2" charset="0"/>
                <a:ea typeface="Calibri" panose="020F0502020204030204" pitchFamily="34" charset="0"/>
                <a:cs typeface="Times New Roman" panose="02020603050405020304" pitchFamily="18" charset="0"/>
              </a:rPr>
              <a:t>cấp</a:t>
            </a:r>
            <a:r>
              <a:rPr lang="en-US" sz="1400" dirty="0">
                <a:solidFill>
                  <a:srgbClr val="000000"/>
                </a:solidFill>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latin typeface="SFU Futura" panose="00000400000000000000" pitchFamily="2" charset="0"/>
                <a:ea typeface="Calibri" panose="020F0502020204030204" pitchFamily="34" charset="0"/>
                <a:cs typeface="Times New Roman" panose="02020603050405020304" pitchFamily="18" charset="0"/>
              </a:rPr>
              <a:t>nguồn</a:t>
            </a:r>
            <a:r>
              <a:rPr lang="en-US" sz="1400" dirty="0">
                <a:solidFill>
                  <a:srgbClr val="000000"/>
                </a:solidFill>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biệt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nSpc>
                <a:spcPct val="150000"/>
              </a:lnSpc>
              <a:spcAft>
                <a:spcPts val="800"/>
              </a:spcAf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số</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kỹ</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thuật</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Nhựa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xúc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đồng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điểm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test board: 830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điểm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p>
          <a:p>
            <a:pPr marL="342900" lvl="0" indent="-342900">
              <a:lnSpc>
                <a:spcPct val="150000"/>
              </a:lnSpc>
              <a:spcAft>
                <a:spcPts val="800"/>
              </a:spcAft>
              <a:buSzPts val="1000"/>
              <a:buFont typeface="Symbol" panose="05050102010706020507" pitchFamily="18" charset="2"/>
              <a:buChar char=""/>
              <a:tabLst>
                <a:tab pos="457200" algn="l"/>
              </a:tabLs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thước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165 x 55 x 10 mm</a:t>
            </a:r>
          </a:p>
        </p:txBody>
      </p:sp>
      <p:pic>
        <p:nvPicPr>
          <p:cNvPr id="3" name="Picture 2" descr="A white electronic device with a white and orange stripe&#10;&#10;AI-generated content may be incorrect.">
            <a:extLst>
              <a:ext uri="{FF2B5EF4-FFF2-40B4-BE49-F238E27FC236}">
                <a16:creationId xmlns:a16="http://schemas.microsoft.com/office/drawing/2014/main" id="{07A0C9FF-50E9-9987-973B-164FFB576249}"/>
              </a:ext>
            </a:extLst>
          </p:cNvPr>
          <p:cNvPicPr>
            <a:picLocks noChangeAspect="1"/>
          </p:cNvPicPr>
          <p:nvPr/>
        </p:nvPicPr>
        <p:blipFill>
          <a:blip r:embed="rId2"/>
          <a:stretch>
            <a:fillRect/>
          </a:stretch>
        </p:blipFill>
        <p:spPr>
          <a:xfrm>
            <a:off x="7297420" y="3199232"/>
            <a:ext cx="3223096" cy="29367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621014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51C66-5154-6F13-957B-9F0165B97A11}"/>
              </a:ext>
            </a:extLst>
          </p:cNvPr>
          <p:cNvSpPr txBox="1"/>
          <p:nvPr/>
        </p:nvSpPr>
        <p:spPr>
          <a:xfrm>
            <a:off x="136876" y="137651"/>
            <a:ext cx="6112042" cy="458074"/>
          </a:xfrm>
          <a:prstGeom prst="rect">
            <a:avLst/>
          </a:prstGeom>
          <a:noFill/>
        </p:spPr>
        <p:txBody>
          <a:bodyPr wrap="square">
            <a:spAutoFit/>
          </a:bodyPr>
          <a:lstStyle/>
          <a:p>
            <a:pPr marL="457200" indent="-228600">
              <a:lnSpc>
                <a:spcPct val="150000"/>
              </a:lnSpc>
              <a:spcBef>
                <a:spcPts val="200"/>
              </a:spcBef>
              <a:spcAft>
                <a:spcPts val="400"/>
              </a:spcAft>
            </a:pP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Module GPS Neo 6M - V2</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6DBEDE-BAED-9B76-9450-CB2227EAF650}"/>
              </a:ext>
            </a:extLst>
          </p:cNvPr>
          <p:cNvSpPr txBox="1"/>
          <p:nvPr/>
        </p:nvSpPr>
        <p:spPr>
          <a:xfrm>
            <a:off x="388824" y="878713"/>
            <a:ext cx="7905514" cy="2196307"/>
          </a:xfrm>
          <a:prstGeom prst="rect">
            <a:avLst/>
          </a:prstGeom>
          <a:noFill/>
        </p:spPr>
        <p:txBody>
          <a:bodyPr wrap="square">
            <a:spAutoFit/>
          </a:bodyPr>
          <a:lstStyle/>
          <a:p>
            <a:pPr algn="just">
              <a:lnSpc>
                <a:spcPct val="150000"/>
              </a:lnSpc>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NEO 6M V2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toàn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Mỹ</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NEO-6M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tốc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nhanh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chính</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nhiều</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mức</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năng</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lượng</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hoạt</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động</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phù</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hợp</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ứng</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spc="-6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chạy</a:t>
            </a:r>
            <a:r>
              <a:rPr lang="en-US" sz="1400" spc="-6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pin.</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board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U-BLOX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Thụy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Sĩ</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kinh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nghiệm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lĩnh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xuất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toàn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p:txBody>
      </p:sp>
      <p:pic>
        <p:nvPicPr>
          <p:cNvPr id="3" name="Picture 2" descr="A close-up of a circuit board&#10;&#10;AI-generated content may be incorrect.">
            <a:extLst>
              <a:ext uri="{FF2B5EF4-FFF2-40B4-BE49-F238E27FC236}">
                <a16:creationId xmlns:a16="http://schemas.microsoft.com/office/drawing/2014/main" id="{4232A7B4-DE64-B797-6B5E-854C766C6D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1349" y="2862823"/>
            <a:ext cx="2914535" cy="28876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918870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microchip&#10;&#10;AI-generated content may be incorrect.">
            <a:extLst>
              <a:ext uri="{FF2B5EF4-FFF2-40B4-BE49-F238E27FC236}">
                <a16:creationId xmlns:a16="http://schemas.microsoft.com/office/drawing/2014/main" id="{1279F82E-61C4-7638-97E1-11164F02E9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5163" y="2616378"/>
            <a:ext cx="3302122" cy="30170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9FF993B4-B14C-B803-1F3F-B03D28FAF1EA}"/>
              </a:ext>
            </a:extLst>
          </p:cNvPr>
          <p:cNvSpPr txBox="1"/>
          <p:nvPr/>
        </p:nvSpPr>
        <p:spPr>
          <a:xfrm>
            <a:off x="718638" y="1021318"/>
            <a:ext cx="6118260" cy="2416880"/>
          </a:xfrm>
          <a:prstGeom prst="rect">
            <a:avLst/>
          </a:prstGeom>
          <a:noFill/>
        </p:spPr>
        <p:txBody>
          <a:bodyPr wrap="square">
            <a:spAutoFit/>
          </a:bodyPr>
          <a:lstStyle/>
          <a:p>
            <a:pPr algn="just">
              <a:lnSpc>
                <a:spcPct val="150000"/>
              </a:lnSpc>
              <a:spcAft>
                <a:spcPts val="800"/>
              </a:spcAft>
            </a:pP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Module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Wifi</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ESP8266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NodeMCU</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Lua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kit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triển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dựa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nền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chip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Wifi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SoC ESP8266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biệt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tiếp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dịch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Arduino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lập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nạp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code,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này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việc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lập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trình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ứng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ESP8266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trở</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đơn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Wifi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ESP8266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NodeMCU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Lua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dùng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ứng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qua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Wifi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biệt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ứng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quan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IoT.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5F875FC6-91E5-E8FB-E18B-BF1CDE3C9301}"/>
              </a:ext>
            </a:extLst>
          </p:cNvPr>
          <p:cNvSpPr txBox="1"/>
          <p:nvPr/>
        </p:nvSpPr>
        <p:spPr>
          <a:xfrm>
            <a:off x="718638" y="438411"/>
            <a:ext cx="6118260" cy="369332"/>
          </a:xfrm>
          <a:prstGeom prst="rect">
            <a:avLst/>
          </a:prstGeom>
          <a:noFill/>
        </p:spPr>
        <p:txBody>
          <a:bodyPr wrap="square">
            <a:spAutoFit/>
          </a:bodyPr>
          <a:lstStyle/>
          <a:p>
            <a:r>
              <a:rPr lang="en-US" sz="18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Module Wi-Fi ESP8266</a:t>
            </a:r>
            <a:endParaRPr lang="en-US" b="1" dirty="0">
              <a:latin typeface="SFU Futura" panose="00000400000000000000" pitchFamily="2" charset="0"/>
            </a:endParaRPr>
          </a:p>
        </p:txBody>
      </p:sp>
    </p:spTree>
    <p:extLst>
      <p:ext uri="{BB962C8B-B14F-4D97-AF65-F5344CB8AC3E}">
        <p14:creationId xmlns:p14="http://schemas.microsoft.com/office/powerpoint/2010/main" val="427353070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bwMode="auto">
          <a:xfrm>
            <a:off x="0" y="-20793"/>
            <a:ext cx="12192000"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blipFill dpi="0" rotWithShape="1">
            <a:blip r:embed="rId2">
              <a:extLst>
                <a:ext uri="{28A0092B-C50C-407E-A947-70E740481C1C}">
                  <a14:useLocalDpi xmlns:a14="http://schemas.microsoft.com/office/drawing/2010/main" val="0"/>
                </a:ext>
              </a:extLst>
            </a:blip>
            <a:stretch>
              <a:fillRect t="-127575" b="-52607"/>
            </a:stretch>
          </a:blip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3" name="任意多边形 12"/>
          <p:cNvSpPr/>
          <p:nvPr/>
        </p:nvSpPr>
        <p:spPr bwMode="auto">
          <a:xfrm>
            <a:off x="-35571" y="-20793"/>
            <a:ext cx="12211051" cy="2900981"/>
          </a:xfrm>
          <a:custGeom>
            <a:avLst/>
            <a:gdLst>
              <a:gd name="connsiteX0" fmla="*/ 0 w 12192000"/>
              <a:gd name="connsiteY0" fmla="*/ 0 h 2900981"/>
              <a:gd name="connsiteX1" fmla="*/ 12192000 w 12192000"/>
              <a:gd name="connsiteY1" fmla="*/ 0 h 2900981"/>
              <a:gd name="connsiteX2" fmla="*/ 12192000 w 12192000"/>
              <a:gd name="connsiteY2" fmla="*/ 1730857 h 2900981"/>
              <a:gd name="connsiteX3" fmla="*/ 12192000 w 12192000"/>
              <a:gd name="connsiteY3" fmla="*/ 1847068 h 2900981"/>
              <a:gd name="connsiteX4" fmla="*/ 12192000 w 12192000"/>
              <a:gd name="connsiteY4" fmla="*/ 2041181 h 2900981"/>
              <a:gd name="connsiteX5" fmla="*/ 12184800 w 12192000"/>
              <a:gd name="connsiteY5" fmla="*/ 2038779 h 2900981"/>
              <a:gd name="connsiteX6" fmla="*/ 9119537 w 12192000"/>
              <a:gd name="connsiteY6" fmla="*/ 1786986 h 2900981"/>
              <a:gd name="connsiteX7" fmla="*/ 6210588 w 12192000"/>
              <a:gd name="connsiteY7" fmla="*/ 2778899 h 2900981"/>
              <a:gd name="connsiteX8" fmla="*/ 6096212 w 12192000"/>
              <a:gd name="connsiteY8" fmla="*/ 2900981 h 2900981"/>
              <a:gd name="connsiteX9" fmla="*/ 5985651 w 12192000"/>
              <a:gd name="connsiteY9" fmla="*/ 2775084 h 2900981"/>
              <a:gd name="connsiteX10" fmla="*/ 3030950 w 12192000"/>
              <a:gd name="connsiteY10" fmla="*/ 1790800 h 2900981"/>
              <a:gd name="connsiteX11" fmla="*/ 15249 w 12192000"/>
              <a:gd name="connsiteY11" fmla="*/ 2038779 h 2900981"/>
              <a:gd name="connsiteX12" fmla="*/ 3544 w 12192000"/>
              <a:gd name="connsiteY12" fmla="*/ 2041707 h 2900981"/>
              <a:gd name="connsiteX13" fmla="*/ 0 w 12192000"/>
              <a:gd name="connsiteY13" fmla="*/ 2041707 h 2900981"/>
              <a:gd name="connsiteX14" fmla="*/ 0 w 12192000"/>
              <a:gd name="connsiteY14" fmla="*/ 1847594 h 2900981"/>
              <a:gd name="connsiteX15" fmla="*/ 0 w 12192000"/>
              <a:gd name="connsiteY15" fmla="*/ 1730662 h 29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2900981">
                <a:moveTo>
                  <a:pt x="0" y="0"/>
                </a:moveTo>
                <a:lnTo>
                  <a:pt x="12192000" y="0"/>
                </a:lnTo>
                <a:lnTo>
                  <a:pt x="12192000" y="1730857"/>
                </a:lnTo>
                <a:lnTo>
                  <a:pt x="12192000" y="1847068"/>
                </a:lnTo>
                <a:lnTo>
                  <a:pt x="12192000" y="2041181"/>
                </a:lnTo>
                <a:lnTo>
                  <a:pt x="12184800" y="2038779"/>
                </a:lnTo>
                <a:cubicBezTo>
                  <a:pt x="11700611" y="1943403"/>
                  <a:pt x="10431043" y="1729760"/>
                  <a:pt x="9119537" y="1786986"/>
                </a:cubicBezTo>
                <a:cubicBezTo>
                  <a:pt x="7743220" y="1848027"/>
                  <a:pt x="6763404" y="2179937"/>
                  <a:pt x="6210588" y="2778899"/>
                </a:cubicBezTo>
                <a:cubicBezTo>
                  <a:pt x="6096212" y="2900981"/>
                  <a:pt x="6096212" y="2900981"/>
                  <a:pt x="6096212" y="2900981"/>
                </a:cubicBezTo>
                <a:cubicBezTo>
                  <a:pt x="5985651" y="2775084"/>
                  <a:pt x="5985651" y="2775084"/>
                  <a:pt x="5985651" y="2775084"/>
                </a:cubicBezTo>
                <a:cubicBezTo>
                  <a:pt x="5463335" y="2191381"/>
                  <a:pt x="4441583" y="1848027"/>
                  <a:pt x="3030950" y="1790800"/>
                </a:cubicBezTo>
                <a:cubicBezTo>
                  <a:pt x="1879569" y="1745021"/>
                  <a:pt x="686251" y="1893807"/>
                  <a:pt x="15249" y="2038779"/>
                </a:cubicBezTo>
                <a:lnTo>
                  <a:pt x="3544" y="2041707"/>
                </a:lnTo>
                <a:lnTo>
                  <a:pt x="0" y="2041707"/>
                </a:lnTo>
                <a:lnTo>
                  <a:pt x="0" y="1847594"/>
                </a:lnTo>
                <a:lnTo>
                  <a:pt x="0" y="1730662"/>
                </a:lnTo>
                <a:close/>
              </a:path>
            </a:pathLst>
          </a:custGeom>
          <a:solidFill>
            <a:schemeClr val="bg2">
              <a:lumMod val="50000"/>
              <a:alpha val="7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3" name="任意多边形 2"/>
          <p:cNvSpPr/>
          <p:nvPr/>
        </p:nvSpPr>
        <p:spPr bwMode="auto">
          <a:xfrm>
            <a:off x="0" y="1451406"/>
            <a:ext cx="12192000" cy="1428782"/>
          </a:xfrm>
          <a:custGeom>
            <a:avLst/>
            <a:gdLst>
              <a:gd name="connsiteX0" fmla="*/ 8614671 w 10939576"/>
              <a:gd name="connsiteY0" fmla="*/ 61 h 1282010"/>
              <a:gd name="connsiteX1" fmla="*/ 10798270 w 10939576"/>
              <a:gd name="connsiteY1" fmla="*/ 205512 h 1282010"/>
              <a:gd name="connsiteX2" fmla="*/ 10939576 w 10939576"/>
              <a:gd name="connsiteY2" fmla="*/ 232087 h 1282010"/>
              <a:gd name="connsiteX3" fmla="*/ 10939576 w 10939576"/>
              <a:gd name="connsiteY3" fmla="*/ 510533 h 1282010"/>
              <a:gd name="connsiteX4" fmla="*/ 10933116 w 10939576"/>
              <a:gd name="connsiteY4" fmla="*/ 508378 h 1282010"/>
              <a:gd name="connsiteX5" fmla="*/ 8182732 w 10939576"/>
              <a:gd name="connsiteY5" fmla="*/ 282450 h 1282010"/>
              <a:gd name="connsiteX6" fmla="*/ 5572605 w 10939576"/>
              <a:gd name="connsiteY6" fmla="*/ 1172469 h 1282010"/>
              <a:gd name="connsiteX7" fmla="*/ 5469978 w 10939576"/>
              <a:gd name="connsiteY7" fmla="*/ 1282010 h 1282010"/>
              <a:gd name="connsiteX8" fmla="*/ 5370774 w 10939576"/>
              <a:gd name="connsiteY8" fmla="*/ 1169046 h 1282010"/>
              <a:gd name="connsiteX9" fmla="*/ 2719595 w 10939576"/>
              <a:gd name="connsiteY9" fmla="*/ 285873 h 1282010"/>
              <a:gd name="connsiteX10" fmla="*/ 13682 w 10939576"/>
              <a:gd name="connsiteY10" fmla="*/ 508378 h 1282010"/>
              <a:gd name="connsiteX11" fmla="*/ 3180 w 10939576"/>
              <a:gd name="connsiteY11" fmla="*/ 511005 h 1282010"/>
              <a:gd name="connsiteX12" fmla="*/ 0 w 10939576"/>
              <a:gd name="connsiteY12" fmla="*/ 511005 h 1282010"/>
              <a:gd name="connsiteX13" fmla="*/ 0 w 10939576"/>
              <a:gd name="connsiteY13" fmla="*/ 231912 h 1282010"/>
              <a:gd name="connsiteX14" fmla="*/ 223512 w 10939576"/>
              <a:gd name="connsiteY14" fmla="*/ 188086 h 1282010"/>
              <a:gd name="connsiteX15" fmla="*/ 2729857 w 10939576"/>
              <a:gd name="connsiteY15" fmla="*/ 12022 h 1282010"/>
              <a:gd name="connsiteX16" fmla="*/ 4327406 w 10939576"/>
              <a:gd name="connsiteY16" fmla="*/ 258488 h 1282010"/>
              <a:gd name="connsiteX17" fmla="*/ 5473399 w 10939576"/>
              <a:gd name="connsiteY17" fmla="*/ 881501 h 1282010"/>
              <a:gd name="connsiteX18" fmla="*/ 8169049 w 10939576"/>
              <a:gd name="connsiteY18" fmla="*/ 8598 h 1282010"/>
              <a:gd name="connsiteX19" fmla="*/ 8614671 w 10939576"/>
              <a:gd name="connsiteY19" fmla="*/ 6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39576" h="1282010">
                <a:moveTo>
                  <a:pt x="8614671" y="61"/>
                </a:moveTo>
                <a:cubicBezTo>
                  <a:pt x="9514989" y="3132"/>
                  <a:pt x="10341113" y="123338"/>
                  <a:pt x="10798270" y="205512"/>
                </a:cubicBezTo>
                <a:lnTo>
                  <a:pt x="10939576" y="232087"/>
                </a:lnTo>
                <a:lnTo>
                  <a:pt x="10939576" y="510533"/>
                </a:lnTo>
                <a:lnTo>
                  <a:pt x="10933116" y="508378"/>
                </a:lnTo>
                <a:cubicBezTo>
                  <a:pt x="10498665" y="422799"/>
                  <a:pt x="9359513" y="231103"/>
                  <a:pt x="8182732" y="282450"/>
                </a:cubicBezTo>
                <a:cubicBezTo>
                  <a:pt x="6947797" y="337221"/>
                  <a:pt x="6068633" y="635035"/>
                  <a:pt x="5572605" y="1172469"/>
                </a:cubicBezTo>
                <a:cubicBezTo>
                  <a:pt x="5469978" y="1282010"/>
                  <a:pt x="5469978" y="1282010"/>
                  <a:pt x="5469978" y="1282010"/>
                </a:cubicBezTo>
                <a:cubicBezTo>
                  <a:pt x="5370774" y="1169046"/>
                  <a:pt x="5370774" y="1169046"/>
                  <a:pt x="5370774" y="1169046"/>
                </a:cubicBezTo>
                <a:cubicBezTo>
                  <a:pt x="4902113" y="645304"/>
                  <a:pt x="3985320" y="337221"/>
                  <a:pt x="2719595" y="285873"/>
                </a:cubicBezTo>
                <a:cubicBezTo>
                  <a:pt x="1686490" y="244796"/>
                  <a:pt x="615756" y="378298"/>
                  <a:pt x="13682" y="508378"/>
                </a:cubicBezTo>
                <a:lnTo>
                  <a:pt x="3180" y="511005"/>
                </a:lnTo>
                <a:lnTo>
                  <a:pt x="0" y="511005"/>
                </a:lnTo>
                <a:lnTo>
                  <a:pt x="0" y="231912"/>
                </a:lnTo>
                <a:lnTo>
                  <a:pt x="223512" y="188086"/>
                </a:lnTo>
                <a:cubicBezTo>
                  <a:pt x="863182" y="73050"/>
                  <a:pt x="1810925" y="-26916"/>
                  <a:pt x="2729857" y="12022"/>
                </a:cubicBezTo>
                <a:cubicBezTo>
                  <a:pt x="3342194" y="39407"/>
                  <a:pt x="3879272" y="121562"/>
                  <a:pt x="4327406" y="258488"/>
                </a:cubicBezTo>
                <a:cubicBezTo>
                  <a:pt x="4809749" y="402261"/>
                  <a:pt x="5192887" y="614496"/>
                  <a:pt x="5473399" y="881501"/>
                </a:cubicBezTo>
                <a:cubicBezTo>
                  <a:pt x="6031002" y="357760"/>
                  <a:pt x="6937534" y="63369"/>
                  <a:pt x="8169049" y="8598"/>
                </a:cubicBezTo>
                <a:cubicBezTo>
                  <a:pt x="8318712" y="2180"/>
                  <a:pt x="8467681" y="-441"/>
                  <a:pt x="8614671" y="61"/>
                </a:cubicBezTo>
                <a:close/>
              </a:path>
            </a:pathLst>
          </a:custGeom>
          <a:solidFill>
            <a:schemeClr val="bg2">
              <a:lumMod val="25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 name="AutoShape 51"/>
          <p:cNvSpPr>
            <a:spLocks noChangeArrowheads="1"/>
          </p:cNvSpPr>
          <p:nvPr/>
        </p:nvSpPr>
        <p:spPr bwMode="gray">
          <a:xfrm>
            <a:off x="2093311" y="3153064"/>
            <a:ext cx="8005377" cy="781120"/>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vi-VN" sz="5500" b="1" dirty="0">
                <a:solidFill>
                  <a:schemeClr val="bg2">
                    <a:lumMod val="50000"/>
                  </a:schemeClr>
                </a:solidFill>
                <a:latin typeface="SFU Futura" panose="00000400000000000000" pitchFamily="2" charset="0"/>
                <a:ea typeface="Noto Sans"/>
              </a:rPr>
              <a:t>KHẢO SÁT HỆ THỐNG</a:t>
            </a:r>
            <a:endParaRPr lang="en-US" altLang="zh-CN" sz="6000" b="1" dirty="0">
              <a:solidFill>
                <a:schemeClr val="bg2">
                  <a:lumMod val="50000"/>
                </a:schemeClr>
              </a:solidFill>
              <a:latin typeface="SFU Futura" panose="00000400000000000000" pitchFamily="2" charset="0"/>
              <a:ea typeface="字魂105号-简雅黑" panose="00000500000000000000" pitchFamily="2" charset="-122"/>
            </a:endParaRPr>
          </a:p>
        </p:txBody>
      </p:sp>
      <p:sp>
        <p:nvSpPr>
          <p:cNvPr id="12" name="任意多边形 11"/>
          <p:cNvSpPr/>
          <p:nvPr/>
        </p:nvSpPr>
        <p:spPr bwMode="auto">
          <a:xfrm>
            <a:off x="-7144" y="2108439"/>
            <a:ext cx="12211050" cy="773226"/>
          </a:xfrm>
          <a:custGeom>
            <a:avLst/>
            <a:gdLst>
              <a:gd name="connsiteX0" fmla="*/ 10940199 w 10940199"/>
              <a:gd name="connsiteY0" fmla="*/ 237955 h 1008164"/>
              <a:gd name="connsiteX1" fmla="*/ 10929936 w 10940199"/>
              <a:gd name="connsiteY1" fmla="*/ 234532 h 1008164"/>
              <a:gd name="connsiteX2" fmla="*/ 8179552 w 10940199"/>
              <a:gd name="connsiteY2" fmla="*/ 8604 h 1008164"/>
              <a:gd name="connsiteX3" fmla="*/ 5569425 w 10940199"/>
              <a:gd name="connsiteY3" fmla="*/ 898623 h 1008164"/>
              <a:gd name="connsiteX4" fmla="*/ 5466798 w 10940199"/>
              <a:gd name="connsiteY4" fmla="*/ 1008164 h 1008164"/>
              <a:gd name="connsiteX5" fmla="*/ 5367593 w 10940199"/>
              <a:gd name="connsiteY5" fmla="*/ 895200 h 1008164"/>
              <a:gd name="connsiteX6" fmla="*/ 2716415 w 10940199"/>
              <a:gd name="connsiteY6" fmla="*/ 12027 h 1008164"/>
              <a:gd name="connsiteX7" fmla="*/ 10502 w 10940199"/>
              <a:gd name="connsiteY7" fmla="*/ 234532 h 1008164"/>
              <a:gd name="connsiteX8" fmla="*/ 0 w 10940199"/>
              <a:gd name="connsiteY8" fmla="*/ 237159 h 1008164"/>
              <a:gd name="connsiteX9" fmla="*/ 0 w 11538852"/>
              <a:gd name="connsiteY9" fmla="*/ 237159 h 1008164"/>
              <a:gd name="connsiteX10" fmla="*/ 0 w 12192000"/>
              <a:gd name="connsiteY10" fmla="*/ 237159 h 1008164"/>
              <a:gd name="connsiteX11" fmla="*/ 0 w 12192000"/>
              <a:gd name="connsiteY11" fmla="*/ 234962 h 1008164"/>
              <a:gd name="connsiteX12" fmla="*/ 0 w 12192000"/>
              <a:gd name="connsiteY12" fmla="*/ 270859 h 1044061"/>
              <a:gd name="connsiteX13" fmla="*/ 0 w 12192000"/>
              <a:gd name="connsiteY13" fmla="*/ 270859 h 1044061"/>
              <a:gd name="connsiteX14" fmla="*/ 0 w 12192000"/>
              <a:gd name="connsiteY14" fmla="*/ 508747 h 1281949"/>
              <a:gd name="connsiteX15" fmla="*/ 0 w 12192000"/>
              <a:gd name="connsiteY15" fmla="*/ 508808 h 1282010"/>
              <a:gd name="connsiteX16" fmla="*/ 0 w 12192000"/>
              <a:gd name="connsiteY16" fmla="*/ 237949 h 1282010"/>
              <a:gd name="connsiteX17" fmla="*/ 619179 w 12192000"/>
              <a:gd name="connsiteY17" fmla="*/ 237949 h 1282010"/>
              <a:gd name="connsiteX18" fmla="*/ 3379825 w 12192000"/>
              <a:gd name="connsiteY18" fmla="*/ 36413 h 1306401"/>
              <a:gd name="connsiteX19" fmla="*/ 6214807 w 12192000"/>
              <a:gd name="connsiteY19" fmla="*/ 997332 h 1306401"/>
              <a:gd name="connsiteX20" fmla="*/ 6214807 w 12192000"/>
              <a:gd name="connsiteY20" fmla="*/ 972941 h 1282010"/>
              <a:gd name="connsiteX21" fmla="*/ 6214807 w 12192000"/>
              <a:gd name="connsiteY21" fmla="*/ 972941 h 128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0199" h="1008163">
                <a:moveTo>
                  <a:pt x="10940199" y="237955"/>
                </a:moveTo>
                <a:lnTo>
                  <a:pt x="10929936" y="234532"/>
                </a:lnTo>
                <a:cubicBezTo>
                  <a:pt x="10495485" y="148953"/>
                  <a:pt x="9356333" y="-42743"/>
                  <a:pt x="8179552" y="8604"/>
                </a:cubicBezTo>
                <a:cubicBezTo>
                  <a:pt x="6944617" y="63375"/>
                  <a:pt x="6065452" y="361189"/>
                  <a:pt x="5569425" y="898623"/>
                </a:cubicBezTo>
                <a:lnTo>
                  <a:pt x="5466798" y="1008164"/>
                </a:lnTo>
                <a:lnTo>
                  <a:pt x="5367593" y="895200"/>
                </a:lnTo>
                <a:cubicBezTo>
                  <a:pt x="4898933" y="371458"/>
                  <a:pt x="3982140" y="63375"/>
                  <a:pt x="2716415" y="12027"/>
                </a:cubicBezTo>
                <a:cubicBezTo>
                  <a:pt x="1683310" y="-29050"/>
                  <a:pt x="612576" y="104452"/>
                  <a:pt x="10502" y="234532"/>
                </a:cubicBezTo>
                <a:lnTo>
                  <a:pt x="0" y="237159"/>
                </a:lnTo>
              </a:path>
            </a:pathLst>
          </a:custGeom>
          <a:noFill/>
          <a:ln w="19050">
            <a:solidFill>
              <a:schemeClr val="bg2">
                <a:lumMod val="25000"/>
              </a:schemeClr>
            </a:solid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 name="矩形 4"/>
          <p:cNvSpPr/>
          <p:nvPr/>
        </p:nvSpPr>
        <p:spPr>
          <a:xfrm>
            <a:off x="4321772" y="501019"/>
            <a:ext cx="3496364" cy="677511"/>
          </a:xfrm>
          <a:prstGeom prst="rect">
            <a:avLst/>
          </a:prstGeom>
          <a:no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fontScale="92500"/>
          </a:bodyPr>
          <a:lstStyle/>
          <a:p>
            <a:pPr algn="ctr"/>
            <a:r>
              <a:rPr lang="en-US" altLang="vi-VN" sz="4700" b="1" dirty="0">
                <a:solidFill>
                  <a:schemeClr val="bg1"/>
                </a:solidFill>
                <a:latin typeface="SFU Futura" panose="00000400000000000000" pitchFamily="2" charset="0"/>
                <a:ea typeface="Noto Sans"/>
              </a:rPr>
              <a:t>CHƯƠNG 1</a:t>
            </a:r>
            <a:endParaRPr lang="zh-CN" altLang="en-US" sz="6000" b="1" dirty="0">
              <a:solidFill>
                <a:schemeClr val="bg1"/>
              </a:solidFill>
              <a:latin typeface="SFU Futura" panose="00000400000000000000" pitchFamily="2" charset="0"/>
              <a:ea typeface="字魂45号-冰宇雅宋" panose="00000500000000000000" pitchFamily="2" charset="-122"/>
            </a:endParaRPr>
          </a:p>
        </p:txBody>
      </p:sp>
    </p:spTree>
    <p:extLst>
      <p:ext uri="{BB962C8B-B14F-4D97-AF65-F5344CB8AC3E}">
        <p14:creationId xmlns:p14="http://schemas.microsoft.com/office/powerpoint/2010/main" val="53638176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outVertical)">
                                      <p:cBhvr>
                                        <p:cTn id="10" dur="1000"/>
                                        <p:tgtEl>
                                          <p:spTgt spid="12"/>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outVertical)">
                                      <p:cBhvr>
                                        <p:cTn id="13" dur="1000"/>
                                        <p:tgtEl>
                                          <p:spTgt spid="2"/>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outVertical)">
                                      <p:cBhvr>
                                        <p:cTn id="16" dur="1000"/>
                                        <p:tgtEl>
                                          <p:spTgt spid="13"/>
                                        </p:tgtEl>
                                      </p:cBhvr>
                                    </p:animEffect>
                                  </p:childTnLst>
                                </p:cTn>
                              </p:par>
                            </p:childTnLst>
                          </p:cTn>
                        </p:par>
                        <p:par>
                          <p:cTn id="17" fill="hold" nodeType="afterGroup">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nodeType="afterGroup">
                            <p:stCondLst>
                              <p:cond delay="1500"/>
                            </p:stCondLst>
                            <p:childTnLst>
                              <p:par>
                                <p:cTn id="24" presetID="2" presetClass="entr" presetSubtype="2" fill="hold" grpId="0" nodeType="afterEffect">
                                  <p:stCondLst>
                                    <p:cond delay="0"/>
                                  </p:stCondLst>
                                  <p:iterate type="lt">
                                    <p:tmPct val="5000"/>
                                  </p:iterate>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200" fill="hold"/>
                                        <p:tgtEl>
                                          <p:spTgt spid="4"/>
                                        </p:tgtEl>
                                        <p:attrNameLst>
                                          <p:attrName>ppt_x</p:attrName>
                                        </p:attrNameLst>
                                      </p:cBhvr>
                                      <p:tavLst>
                                        <p:tav tm="0">
                                          <p:val>
                                            <p:strVal val="1+#ppt_w/2"/>
                                          </p:val>
                                        </p:tav>
                                        <p:tav tm="100000">
                                          <p:val>
                                            <p:strVal val="#ppt_x"/>
                                          </p:val>
                                        </p:tav>
                                      </p:tavLst>
                                    </p:anim>
                                    <p:anim calcmode="lin" valueType="num">
                                      <p:cBhvr additive="base">
                                        <p:cTn id="27" dur="1200" fill="hold"/>
                                        <p:tgtEl>
                                          <p:spTgt spid="4"/>
                                        </p:tgtEl>
                                        <p:attrNameLst>
                                          <p:attrName>ppt_y</p:attrName>
                                        </p:attrNameLst>
                                      </p:cBhvr>
                                      <p:tavLst>
                                        <p:tav tm="0">
                                          <p:val>
                                            <p:strVal val="#ppt_y"/>
                                          </p:val>
                                        </p:tav>
                                        <p:tav tm="100000">
                                          <p:val>
                                            <p:strVal val="#ppt_y"/>
                                          </p:val>
                                        </p:tav>
                                      </p:tavLst>
                                    </p:anim>
                                  </p:childTnLst>
                                </p:cTn>
                              </p:par>
                            </p:childTnLst>
                          </p:cTn>
                        </p:par>
                        <p:par>
                          <p:cTn id="28" fill="hold" nodeType="afterGroup">
                            <p:stCondLst>
                              <p:cond delay="3480"/>
                            </p:stCondLst>
                            <p:childTnLst>
                              <p:par>
                                <p:cTn id="29" presetID="26" presetClass="emph" presetSubtype="0" fill="hold" grpId="1" nodeType="afterEffect">
                                  <p:stCondLst>
                                    <p:cond delay="0"/>
                                  </p:stCondLst>
                                  <p:iterate type="lt">
                                    <p:tmPct val="10000"/>
                                  </p:iterate>
                                  <p:childTnLst>
                                    <p:animEffect transition="out" filter="fade">
                                      <p:cBhvr>
                                        <p:cTn id="30" dur="750" tmFilter="0, 0; .2, .5; .8, .5; 1, 0"/>
                                        <p:tgtEl>
                                          <p:spTgt spid="4"/>
                                        </p:tgtEl>
                                      </p:cBhvr>
                                    </p:animEffect>
                                    <p:animScale>
                                      <p:cBhvr>
                                        <p:cTn id="3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3" grpId="0" animBg="1"/>
      <p:bldP spid="4" grpId="0"/>
      <p:bldP spid="4" grpId="1"/>
      <p:bldP spid="12" grpId="0" animBg="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mall metal mesh on a blue circuit board&#10;&#10;AI-generated content may be incorrect.">
            <a:extLst>
              <a:ext uri="{FF2B5EF4-FFF2-40B4-BE49-F238E27FC236}">
                <a16:creationId xmlns:a16="http://schemas.microsoft.com/office/drawing/2014/main" id="{C3293679-AE4D-FCCD-E1AB-AFFD58B6EC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4917" y="1807604"/>
            <a:ext cx="2966773" cy="26996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532F29C0-01AD-6C6A-502C-0D6023FBA362}"/>
              </a:ext>
            </a:extLst>
          </p:cNvPr>
          <p:cNvSpPr txBox="1"/>
          <p:nvPr/>
        </p:nvSpPr>
        <p:spPr>
          <a:xfrm>
            <a:off x="444994" y="1182031"/>
            <a:ext cx="5968207" cy="2842638"/>
          </a:xfrm>
          <a:prstGeom prst="rect">
            <a:avLst/>
          </a:prstGeom>
          <a:noFill/>
        </p:spPr>
        <p:txBody>
          <a:bodyPr wrap="square">
            <a:spAutoFit/>
          </a:bodyPr>
          <a:lstStyle/>
          <a:p>
            <a:pPr algn="just">
              <a:lnSpc>
                <a:spcPct val="150000"/>
              </a:lnSpc>
              <a:spcAft>
                <a:spcPts val="800"/>
              </a:spcAft>
            </a:pP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MQ-2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phần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SnO2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dẫn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thấp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hơn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cháy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tồn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dẫn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hơn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nồng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cháy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càng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thì</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dẫn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SnO2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càng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tương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ứng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đổi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thành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mức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MQ-2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nhạy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LPG, Propane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Hydrogen,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mê</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-tan (CH4)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dễ</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bắt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lửa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khác</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xuất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hai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dạng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Analog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Digital,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Digital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chỉnh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mức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báo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trở</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069CF187-7886-A0F2-96CB-954F7C190945}"/>
              </a:ext>
            </a:extLst>
          </p:cNvPr>
          <p:cNvSpPr txBox="1"/>
          <p:nvPr/>
        </p:nvSpPr>
        <p:spPr>
          <a:xfrm>
            <a:off x="294941" y="385092"/>
            <a:ext cx="6118260" cy="458074"/>
          </a:xfrm>
          <a:prstGeom prst="rect">
            <a:avLst/>
          </a:prstGeom>
          <a:noFill/>
        </p:spPr>
        <p:txBody>
          <a:bodyPr wrap="square">
            <a:spAutoFit/>
          </a:bodyPr>
          <a:lstStyle/>
          <a:p>
            <a:pPr marL="457200" indent="-228600">
              <a:lnSpc>
                <a:spcPct val="150000"/>
              </a:lnSpc>
              <a:spcBef>
                <a:spcPts val="200"/>
              </a:spcBef>
              <a:spcAft>
                <a:spcPts val="400"/>
              </a:spcAft>
            </a:pP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Cảm</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biến</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khí</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gas MQ2</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634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FEE2CE-9A59-CC73-B92A-0BC600CCCD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9533" y="3496518"/>
            <a:ext cx="2868093" cy="244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8C54EC04-BFDE-5678-931B-2F2C46224772}"/>
              </a:ext>
            </a:extLst>
          </p:cNvPr>
          <p:cNvSpPr txBox="1"/>
          <p:nvPr/>
        </p:nvSpPr>
        <p:spPr>
          <a:xfrm>
            <a:off x="466257" y="977046"/>
            <a:ext cx="8063861" cy="2519472"/>
          </a:xfrm>
          <a:prstGeom prst="rect">
            <a:avLst/>
          </a:prstGeom>
          <a:noFill/>
        </p:spPr>
        <p:txBody>
          <a:bodyPr wrap="square">
            <a:spAutoFit/>
          </a:bodyPr>
          <a:lstStyle/>
          <a:p>
            <a:pPr algn="just">
              <a:lnSpc>
                <a:spcPct val="150000"/>
              </a:lnSpc>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HC-SR04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khoảng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khoảng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2 -&gt; 300cm</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VCC (5V), trig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chân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echo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chân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hồi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GND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u="none" strike="noStrike"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u="none" strike="noStrike"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SR04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nguyên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gồm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2 module.1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về</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Đầu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1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tần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số</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40khz.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chướng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đường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xạ</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lên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module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thời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gian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lúc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lúc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sóng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ta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khoảng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chướng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D1B64CA-001C-1636-3CB2-339218013C25}"/>
              </a:ext>
            </a:extLst>
          </p:cNvPr>
          <p:cNvSpPr txBox="1"/>
          <p:nvPr/>
        </p:nvSpPr>
        <p:spPr>
          <a:xfrm>
            <a:off x="264560" y="366863"/>
            <a:ext cx="6118260" cy="458074"/>
          </a:xfrm>
          <a:prstGeom prst="rect">
            <a:avLst/>
          </a:prstGeom>
          <a:noFill/>
        </p:spPr>
        <p:txBody>
          <a:bodyPr wrap="square">
            <a:spAutoFit/>
          </a:bodyPr>
          <a:lstStyle/>
          <a:p>
            <a:pPr marL="457200" indent="-228600">
              <a:lnSpc>
                <a:spcPct val="150000"/>
              </a:lnSpc>
              <a:spcBef>
                <a:spcPts val="200"/>
              </a:spcBef>
              <a:spcAft>
                <a:spcPts val="400"/>
              </a:spcAft>
            </a:pP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Cảm</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biến</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siêu</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âm</a:t>
            </a:r>
            <a:r>
              <a:rPr lang="en-US" sz="1800" b="1" dirty="0">
                <a:solidFill>
                  <a:srgbClr val="000000"/>
                </a:solidFill>
                <a:effectLst/>
                <a:latin typeface="SFU Futura" panose="00000400000000000000" pitchFamily="2" charset="0"/>
                <a:ea typeface="Times New Roman" panose="02020603050405020304" pitchFamily="18" charset="0"/>
                <a:cs typeface="Times New Roman" panose="02020603050405020304" pitchFamily="18" charset="0"/>
              </a:rPr>
              <a:t> HC – SR 04</a:t>
            </a:r>
            <a:endParaRPr lang="en-US" sz="1800" b="1" dirty="0">
              <a:effectLst/>
              <a:latin typeface="SFU Futura" panose="00000400000000000000"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876241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dule Điều Khiển Động Cơ L298 ( Mạch Cầu H L298) | Lazada.vn">
            <a:extLst>
              <a:ext uri="{FF2B5EF4-FFF2-40B4-BE49-F238E27FC236}">
                <a16:creationId xmlns:a16="http://schemas.microsoft.com/office/drawing/2014/main" id="{DBFFF05E-8035-FBA2-432E-30561AE026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68866" y="1183078"/>
            <a:ext cx="2656450" cy="2656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26C8ABD1-2ECB-77FD-9DB0-265D3440DA5A}"/>
              </a:ext>
            </a:extLst>
          </p:cNvPr>
          <p:cNvSpPr txBox="1"/>
          <p:nvPr/>
        </p:nvSpPr>
        <p:spPr>
          <a:xfrm>
            <a:off x="923095" y="1183078"/>
            <a:ext cx="6118260" cy="954107"/>
          </a:xfrm>
          <a:prstGeom prst="rect">
            <a:avLst/>
          </a:prstGeom>
          <a:noFill/>
        </p:spPr>
        <p:txBody>
          <a:bodyPr wrap="square">
            <a:spAutoFit/>
          </a:bodyPr>
          <a:lstStyle/>
          <a:p>
            <a:r>
              <a:rPr lang="vi-VN" sz="1400" dirty="0">
                <a:latin typeface="SFU Futura" panose="00000400000000000000" pitchFamily="2" charset="0"/>
              </a:rPr>
              <a:t>Module điều khiển động cơ L298N là một bộ điều khiển đa chức năng cho các động cơ DC và động cơ bước. Nguyên lý hoạt động của nó dựa trên nguyên lý của các cầu H (H-Bridge), cho phép điều khiển hướng quay và tốc độ của động cơ DC.</a:t>
            </a:r>
          </a:p>
        </p:txBody>
      </p:sp>
      <p:sp>
        <p:nvSpPr>
          <p:cNvPr id="6" name="TextBox 5">
            <a:extLst>
              <a:ext uri="{FF2B5EF4-FFF2-40B4-BE49-F238E27FC236}">
                <a16:creationId xmlns:a16="http://schemas.microsoft.com/office/drawing/2014/main" id="{DBDEA5FC-C5E4-610B-5B00-3036F6BC8718}"/>
              </a:ext>
            </a:extLst>
          </p:cNvPr>
          <p:cNvSpPr txBox="1"/>
          <p:nvPr/>
        </p:nvSpPr>
        <p:spPr>
          <a:xfrm>
            <a:off x="703587" y="451074"/>
            <a:ext cx="6118260" cy="368755"/>
          </a:xfrm>
          <a:prstGeom prst="rect">
            <a:avLst/>
          </a:prstGeom>
          <a:noFill/>
        </p:spPr>
        <p:txBody>
          <a:bodyPr wrap="square">
            <a:spAutoFit/>
          </a:bodyPr>
          <a:lstStyle/>
          <a:p>
            <a:pPr marL="457200" indent="-228600">
              <a:lnSpc>
                <a:spcPct val="107000"/>
              </a:lnSpc>
              <a:spcBef>
                <a:spcPts val="200"/>
              </a:spcBef>
              <a:spcAft>
                <a:spcPts val="400"/>
              </a:spcAft>
            </a:pP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Mạch</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cầu</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H L298N</a:t>
            </a:r>
          </a:p>
        </p:txBody>
      </p:sp>
    </p:spTree>
    <p:extLst>
      <p:ext uri="{BB962C8B-B14F-4D97-AF65-F5344CB8AC3E}">
        <p14:creationId xmlns:p14="http://schemas.microsoft.com/office/powerpoint/2010/main" val="4038045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427AB6-8BCE-C027-C6F9-46300F1E4364}"/>
              </a:ext>
            </a:extLst>
          </p:cNvPr>
          <p:cNvSpPr txBox="1"/>
          <p:nvPr/>
        </p:nvSpPr>
        <p:spPr>
          <a:xfrm>
            <a:off x="3119673" y="201963"/>
            <a:ext cx="6112042" cy="522002"/>
          </a:xfrm>
          <a:prstGeom prst="rect">
            <a:avLst/>
          </a:prstGeom>
          <a:noFill/>
        </p:spPr>
        <p:txBody>
          <a:bodyPr wrap="square">
            <a:spAutoFit/>
          </a:bodyPr>
          <a:lstStyle/>
          <a:p>
            <a:pPr algn="ctr">
              <a:lnSpc>
                <a:spcPct val="130000"/>
              </a:lnSpc>
            </a:pP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Kết</a:t>
            </a:r>
            <a:r>
              <a:rPr lang="en-US" sz="2400"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nối</a:t>
            </a:r>
            <a:r>
              <a:rPr lang="en-US" sz="2400"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hệ</a:t>
            </a:r>
            <a:r>
              <a:rPr lang="en-US" sz="2400"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thống</a:t>
            </a:r>
            <a:r>
              <a:rPr lang="en-US" sz="2400"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phần</a:t>
            </a:r>
            <a:r>
              <a:rPr lang="en-US" sz="2400"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dirty="0" err="1">
                <a:effectLst/>
                <a:latin typeface="SFU Futura" panose="00000400000000000000" pitchFamily="2" charset="0"/>
                <a:ea typeface="DengXian Light" panose="02010600030101010101" pitchFamily="2" charset="-122"/>
                <a:cs typeface="Angsana New" panose="02020603050405020304" pitchFamily="18" charset="-34"/>
              </a:rPr>
              <a:t>cứng</a:t>
            </a:r>
            <a:endParaRPr lang="en-US" sz="2400" dirty="0">
              <a:effectLst/>
              <a:latin typeface="SFU Futura" panose="00000400000000000000" pitchFamily="2" charset="0"/>
              <a:ea typeface="DengXian Light" panose="02010600030101010101" pitchFamily="2" charset="-122"/>
              <a:cs typeface="Angsana New" panose="02020603050405020304" pitchFamily="18" charset="-34"/>
            </a:endParaRPr>
          </a:p>
        </p:txBody>
      </p:sp>
      <p:sp>
        <p:nvSpPr>
          <p:cNvPr id="8" name="TextBox 7">
            <a:extLst>
              <a:ext uri="{FF2B5EF4-FFF2-40B4-BE49-F238E27FC236}">
                <a16:creationId xmlns:a16="http://schemas.microsoft.com/office/drawing/2014/main" id="{5823FCC6-DA19-E4F3-4BFF-46CC42F80606}"/>
              </a:ext>
            </a:extLst>
          </p:cNvPr>
          <p:cNvSpPr txBox="1"/>
          <p:nvPr/>
        </p:nvSpPr>
        <p:spPr>
          <a:xfrm>
            <a:off x="665748" y="1751076"/>
            <a:ext cx="6112042" cy="873572"/>
          </a:xfrm>
          <a:prstGeom prst="rect">
            <a:avLst/>
          </a:prstGeom>
          <a:noFill/>
        </p:spPr>
        <p:txBody>
          <a:bodyPr wrap="square">
            <a:spAutoFit/>
          </a:bodyPr>
          <a:lstStyle/>
          <a:p>
            <a:pPr>
              <a:lnSpc>
                <a:spcPct val="150000"/>
              </a:lnSpc>
            </a:pPr>
            <a:br>
              <a:rPr lang="en-US" sz="1800" b="1"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746B6B5D-DAF4-409C-7067-1620F639E7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1988309" y="1047556"/>
            <a:ext cx="8215381" cy="5216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83985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A4C8E-B749-F268-5DD6-4402750444C8}"/>
              </a:ext>
            </a:extLst>
          </p:cNvPr>
          <p:cNvSpPr txBox="1"/>
          <p:nvPr/>
        </p:nvSpPr>
        <p:spPr>
          <a:xfrm>
            <a:off x="409074" y="556066"/>
            <a:ext cx="6345687" cy="414601"/>
          </a:xfrm>
          <a:prstGeom prst="rect">
            <a:avLst/>
          </a:prstGeom>
          <a:noFill/>
        </p:spPr>
        <p:txBody>
          <a:bodyPr wrap="square">
            <a:spAutoFit/>
          </a:bodyPr>
          <a:lstStyle/>
          <a:p>
            <a:pPr>
              <a:lnSpc>
                <a:spcPct val="130000"/>
              </a:lnSpc>
            </a:pP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Kết</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nối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Arduino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Servo SG90</a:t>
            </a:r>
            <a:endParaRPr lang="en-US" sz="2400" b="1" dirty="0">
              <a:effectLst/>
              <a:latin typeface="SFU Futura" panose="00000400000000000000" pitchFamily="2" charset="0"/>
              <a:ea typeface="Times New Roman" panose="02020603050405020304" pitchFamily="18" charset="0"/>
            </a:endParaRPr>
          </a:p>
        </p:txBody>
      </p:sp>
      <p:sp>
        <p:nvSpPr>
          <p:cNvPr id="6" name="TextBox 5">
            <a:extLst>
              <a:ext uri="{FF2B5EF4-FFF2-40B4-BE49-F238E27FC236}">
                <a16:creationId xmlns:a16="http://schemas.microsoft.com/office/drawing/2014/main" id="{07F83FEF-8996-31D6-D4BB-FDD5A26C4445}"/>
              </a:ext>
            </a:extLst>
          </p:cNvPr>
          <p:cNvSpPr txBox="1"/>
          <p:nvPr/>
        </p:nvSpPr>
        <p:spPr>
          <a:xfrm>
            <a:off x="409074" y="1736666"/>
            <a:ext cx="6112042" cy="1935402"/>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SFU Futura" panose="00000400000000000000" pitchFamily="2" charset="0"/>
                <a:ea typeface="Times New Roman" panose="02020603050405020304" pitchFamily="18" charset="0"/>
              </a:rPr>
              <a:t>Arduino </a:t>
            </a:r>
            <a:r>
              <a:rPr lang="en-US" sz="1800" dirty="0" err="1">
                <a:solidFill>
                  <a:srgbClr val="000000"/>
                </a:solidFill>
                <a:effectLst/>
                <a:latin typeface="SFU Futura" panose="00000400000000000000" pitchFamily="2" charset="0"/>
                <a:ea typeface="Times New Roman" panose="02020603050405020304" pitchFamily="18" charset="0"/>
              </a:rPr>
              <a:t>với</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động</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cơ</a:t>
            </a:r>
            <a:r>
              <a:rPr lang="en-US" sz="1800" dirty="0">
                <a:solidFill>
                  <a:srgbClr val="000000"/>
                </a:solidFill>
                <a:effectLst/>
                <a:latin typeface="SFU Futura" panose="00000400000000000000" pitchFamily="2" charset="0"/>
                <a:ea typeface="Times New Roman" panose="02020603050405020304" pitchFamily="18" charset="0"/>
              </a:rPr>
              <a:t> Servo SR90 </a:t>
            </a:r>
            <a:r>
              <a:rPr lang="en-US" sz="1800" dirty="0" err="1">
                <a:solidFill>
                  <a:srgbClr val="000000"/>
                </a:solidFill>
                <a:effectLst/>
                <a:latin typeface="SFU Futura" panose="00000400000000000000" pitchFamily="2" charset="0"/>
                <a:ea typeface="Times New Roman" panose="02020603050405020304" pitchFamily="18" charset="0"/>
              </a:rPr>
              <a:t>như</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sau</a:t>
            </a:r>
            <a:r>
              <a:rPr lang="en-US" sz="1800" dirty="0">
                <a:solidFill>
                  <a:srgbClr val="000000"/>
                </a:solidFill>
                <a:effectLst/>
                <a:latin typeface="SFU Futura" panose="00000400000000000000" pitchFamily="2" charset="0"/>
                <a:ea typeface="Times New Roman" panose="02020603050405020304" pitchFamily="18" charset="0"/>
              </a:rPr>
              <a:t>:</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SIGNAL (Servo) – 8 (Arduino) </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5V (Servo)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dương</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(Servo)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âm</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p:txBody>
      </p:sp>
      <p:pic>
        <p:nvPicPr>
          <p:cNvPr id="2" name="Picture 1">
            <a:extLst>
              <a:ext uri="{FF2B5EF4-FFF2-40B4-BE49-F238E27FC236}">
                <a16:creationId xmlns:a16="http://schemas.microsoft.com/office/drawing/2014/main" id="{D2BD1D2F-87A5-F66B-F326-2FE2BD0389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4050" y="1139814"/>
            <a:ext cx="3658177" cy="41776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856873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795A18-F887-4A1D-FA7D-1B83B37A1813}"/>
              </a:ext>
            </a:extLst>
          </p:cNvPr>
          <p:cNvSpPr txBox="1"/>
          <p:nvPr/>
        </p:nvSpPr>
        <p:spPr>
          <a:xfrm>
            <a:off x="185671" y="591576"/>
            <a:ext cx="6112042" cy="368755"/>
          </a:xfrm>
          <a:prstGeom prst="rect">
            <a:avLst/>
          </a:prstGeom>
          <a:noFill/>
        </p:spPr>
        <p:txBody>
          <a:bodyPr wrap="square">
            <a:spAutoFit/>
          </a:bodyPr>
          <a:lstStyle/>
          <a:p>
            <a:pPr marL="457200" indent="-228600">
              <a:lnSpc>
                <a:spcPct val="107000"/>
              </a:lnSpc>
              <a:spcBef>
                <a:spcPts val="200"/>
              </a:spcBef>
              <a:spcAft>
                <a:spcPts val="400"/>
              </a:spcAft>
            </a:pP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Kết</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nối</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Arduino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với</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ESP 8266</a:t>
            </a:r>
          </a:p>
        </p:txBody>
      </p:sp>
      <p:sp>
        <p:nvSpPr>
          <p:cNvPr id="6" name="TextBox 5">
            <a:extLst>
              <a:ext uri="{FF2B5EF4-FFF2-40B4-BE49-F238E27FC236}">
                <a16:creationId xmlns:a16="http://schemas.microsoft.com/office/drawing/2014/main" id="{2AE34E99-6980-0254-BCE6-3390A531E7DE}"/>
              </a:ext>
            </a:extLst>
          </p:cNvPr>
          <p:cNvSpPr txBox="1"/>
          <p:nvPr/>
        </p:nvSpPr>
        <p:spPr>
          <a:xfrm>
            <a:off x="778560" y="1155472"/>
            <a:ext cx="6112042" cy="3412729"/>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SFU Futura" panose="00000400000000000000" pitchFamily="2" charset="0"/>
                <a:ea typeface="Times New Roman" panose="02020603050405020304" pitchFamily="18" charset="0"/>
              </a:rPr>
              <a:t>Arduino </a:t>
            </a:r>
            <a:r>
              <a:rPr lang="en-US" sz="1800" dirty="0" err="1">
                <a:solidFill>
                  <a:srgbClr val="000000"/>
                </a:solidFill>
                <a:effectLst/>
                <a:latin typeface="SFU Futura" panose="00000400000000000000" pitchFamily="2" charset="0"/>
                <a:ea typeface="Times New Roman" panose="02020603050405020304" pitchFamily="18" charset="0"/>
              </a:rPr>
              <a:t>với</a:t>
            </a:r>
            <a:r>
              <a:rPr lang="en-US" sz="1800" dirty="0">
                <a:solidFill>
                  <a:srgbClr val="000000"/>
                </a:solidFill>
                <a:effectLst/>
                <a:latin typeface="SFU Futura" panose="00000400000000000000" pitchFamily="2" charset="0"/>
                <a:ea typeface="Times New Roman" panose="02020603050405020304" pitchFamily="18" charset="0"/>
              </a:rPr>
              <a:t> ESP 8266 </a:t>
            </a:r>
            <a:r>
              <a:rPr lang="en-US" sz="1800" dirty="0" err="1">
                <a:solidFill>
                  <a:srgbClr val="000000"/>
                </a:solidFill>
                <a:effectLst/>
                <a:latin typeface="SFU Futura" panose="00000400000000000000" pitchFamily="2" charset="0"/>
                <a:ea typeface="Times New Roman" panose="02020603050405020304" pitchFamily="18" charset="0"/>
              </a:rPr>
              <a:t>được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kết</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nối</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như</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sau</a:t>
            </a:r>
            <a:r>
              <a:rPr lang="en-US" sz="1800" dirty="0">
                <a:solidFill>
                  <a:srgbClr val="000000"/>
                </a:solidFill>
                <a:effectLst/>
                <a:latin typeface="SFU Futura" panose="00000400000000000000" pitchFamily="2" charset="0"/>
                <a:ea typeface="Times New Roman" panose="02020603050405020304" pitchFamily="18" charset="0"/>
              </a:rPr>
              <a:t>:</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13 (Arduino) – D0 (ESP 8266)</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12 (Arduino) – D1 (ESP 8266)</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5V (Arduino) – VIN (ESP 8266)</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(Arduino) – G(ESP 8266)</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Vin (Arduino)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dương</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(Arduino)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âm</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p:txBody>
      </p:sp>
      <p:pic>
        <p:nvPicPr>
          <p:cNvPr id="2" name="Picture 1">
            <a:extLst>
              <a:ext uri="{FF2B5EF4-FFF2-40B4-BE49-F238E27FC236}">
                <a16:creationId xmlns:a16="http://schemas.microsoft.com/office/drawing/2014/main" id="{CF0389F8-7E86-648F-7851-438B7E556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40361" y="960331"/>
            <a:ext cx="5988987" cy="4536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445392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18B0BB-CBD2-EA9F-4E6C-766B671F6908}"/>
              </a:ext>
            </a:extLst>
          </p:cNvPr>
          <p:cNvSpPr txBox="1"/>
          <p:nvPr/>
        </p:nvSpPr>
        <p:spPr>
          <a:xfrm>
            <a:off x="874295" y="481548"/>
            <a:ext cx="6112042" cy="421847"/>
          </a:xfrm>
          <a:prstGeom prst="rect">
            <a:avLst/>
          </a:prstGeom>
          <a:noFill/>
        </p:spPr>
        <p:txBody>
          <a:bodyPr wrap="square">
            <a:spAutoFit/>
          </a:bodyPr>
          <a:lstStyle/>
          <a:p>
            <a:pPr>
              <a:lnSpc>
                <a:spcPct val="130000"/>
              </a:lnSpc>
            </a:pP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Kết</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nối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Arduino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cảm</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biến</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siêu</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âm</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HC-SR 04</a:t>
            </a:r>
            <a:endParaRPr lang="en-US" sz="2400" b="1" dirty="0">
              <a:effectLst/>
              <a:latin typeface="SFU Futura" panose="00000400000000000000" pitchFamily="2" charset="0"/>
              <a:ea typeface="Times New Roman" panose="02020603050405020304" pitchFamily="18" charset="0"/>
            </a:endParaRPr>
          </a:p>
        </p:txBody>
      </p:sp>
      <p:sp>
        <p:nvSpPr>
          <p:cNvPr id="6" name="TextBox 5">
            <a:extLst>
              <a:ext uri="{FF2B5EF4-FFF2-40B4-BE49-F238E27FC236}">
                <a16:creationId xmlns:a16="http://schemas.microsoft.com/office/drawing/2014/main" id="{77D68335-12F3-DB2A-42A1-F7ABA67FD4BA}"/>
              </a:ext>
            </a:extLst>
          </p:cNvPr>
          <p:cNvSpPr txBox="1"/>
          <p:nvPr/>
        </p:nvSpPr>
        <p:spPr>
          <a:xfrm>
            <a:off x="874295" y="1160749"/>
            <a:ext cx="6112042" cy="3528145"/>
          </a:xfrm>
          <a:prstGeom prst="rect">
            <a:avLst/>
          </a:prstGeom>
          <a:noFill/>
        </p:spPr>
        <p:txBody>
          <a:bodyPr wrap="square">
            <a:spAutoFit/>
          </a:bodyPr>
          <a:lstStyle/>
          <a:p>
            <a:pPr>
              <a:lnSpc>
                <a:spcPct val="150000"/>
              </a:lnSpc>
              <a:spcAft>
                <a:spcPts val="600"/>
              </a:spcAft>
            </a:pPr>
            <a:r>
              <a:rPr lang="en-US" sz="1800" dirty="0">
                <a:solidFill>
                  <a:srgbClr val="000000"/>
                </a:solidFill>
                <a:effectLst/>
                <a:latin typeface="SFU Futura" panose="00000400000000000000" pitchFamily="2" charset="0"/>
                <a:ea typeface="Times New Roman" panose="02020603050405020304" pitchFamily="18" charset="0"/>
              </a:rPr>
              <a:t>Arduino </a:t>
            </a:r>
            <a:r>
              <a:rPr lang="en-US" sz="1800" dirty="0" err="1">
                <a:solidFill>
                  <a:srgbClr val="000000"/>
                </a:solidFill>
                <a:effectLst/>
                <a:latin typeface="SFU Futura" panose="00000400000000000000" pitchFamily="2" charset="0"/>
                <a:ea typeface="Times New Roman" panose="02020603050405020304" pitchFamily="18" charset="0"/>
              </a:rPr>
              <a:t>với</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cảm</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biến</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siêu</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âm</a:t>
            </a:r>
            <a:r>
              <a:rPr lang="en-US" sz="1800" dirty="0">
                <a:solidFill>
                  <a:srgbClr val="000000"/>
                </a:solidFill>
                <a:effectLst/>
                <a:latin typeface="SFU Futura" panose="00000400000000000000" pitchFamily="2" charset="0"/>
                <a:ea typeface="Times New Roman" panose="02020603050405020304" pitchFamily="18" charset="0"/>
              </a:rPr>
              <a:t> HC-SR 04 </a:t>
            </a:r>
            <a:r>
              <a:rPr lang="en-US" sz="1800" dirty="0" err="1">
                <a:solidFill>
                  <a:srgbClr val="000000"/>
                </a:solidFill>
                <a:effectLst/>
                <a:latin typeface="SFU Futura" panose="00000400000000000000" pitchFamily="2" charset="0"/>
                <a:ea typeface="Times New Roman" panose="02020603050405020304" pitchFamily="18" charset="0"/>
              </a:rPr>
              <a:t>kết</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nối</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như</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sau</a:t>
            </a:r>
            <a:r>
              <a:rPr lang="en-US" sz="1800" dirty="0">
                <a:solidFill>
                  <a:srgbClr val="000000"/>
                </a:solidFill>
                <a:effectLst/>
                <a:latin typeface="SFU Futura" panose="00000400000000000000" pitchFamily="2" charset="0"/>
                <a:ea typeface="Times New Roman" panose="02020603050405020304" pitchFamily="18" charset="0"/>
              </a:rPr>
              <a:t>:</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7 (Arduino) – Trig (HC-SR 04)</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4 (Arduino) – Echo (HC-SR 04)</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5V (Arduino) – VCC (HC-SR 04)</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(Arduino) – GND (HC-SR 04)</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15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Vin (Arduino)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dương</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a:p>
            <a:pPr marL="342900" lvl="0" indent="-342900">
              <a:lnSpc>
                <a:spcPct val="150000"/>
              </a:lnSpc>
              <a:spcAft>
                <a:spcPts val="15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(Arduino)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âm</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800" dirty="0">
              <a:effectLst/>
              <a:latin typeface="SFU Futura" panose="00000400000000000000" pitchFamily="2" charset="0"/>
              <a:ea typeface="Times New Roman" panose="02020603050405020304" pitchFamily="18" charset="0"/>
            </a:endParaRPr>
          </a:p>
        </p:txBody>
      </p:sp>
      <p:pic>
        <p:nvPicPr>
          <p:cNvPr id="2" name="Picture 1">
            <a:extLst>
              <a:ext uri="{FF2B5EF4-FFF2-40B4-BE49-F238E27FC236}">
                <a16:creationId xmlns:a16="http://schemas.microsoft.com/office/drawing/2014/main" id="{6D0AA532-7674-E020-5CE3-2A6E86325D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6337" y="1215166"/>
            <a:ext cx="4646980" cy="3419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094400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B384036-C956-F32C-6A4C-F1B8E37AD1A9}"/>
              </a:ext>
            </a:extLst>
          </p:cNvPr>
          <p:cNvSpPr txBox="1"/>
          <p:nvPr/>
        </p:nvSpPr>
        <p:spPr>
          <a:xfrm>
            <a:off x="890337" y="786348"/>
            <a:ext cx="6112042" cy="421847"/>
          </a:xfrm>
          <a:prstGeom prst="rect">
            <a:avLst/>
          </a:prstGeom>
          <a:noFill/>
        </p:spPr>
        <p:txBody>
          <a:bodyPr wrap="square">
            <a:spAutoFit/>
          </a:bodyPr>
          <a:lstStyle/>
          <a:p>
            <a:pPr>
              <a:lnSpc>
                <a:spcPct val="130000"/>
              </a:lnSpc>
            </a:pP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Kết</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nối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Arudino</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b="1" spc="15"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800" b="1" spc="15"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b="1" spc="15"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800" b="1" spc="15"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b="1" spc="15"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800" b="1" spc="15"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MQ2 </a:t>
            </a:r>
            <a:endParaRPr lang="en-US" sz="2400" b="1" dirty="0">
              <a:effectLst/>
              <a:latin typeface="SFU Futura" panose="00000400000000000000" pitchFamily="2" charset="0"/>
              <a:ea typeface="Times New Roman" panose="02020603050405020304" pitchFamily="18" charset="0"/>
            </a:endParaRPr>
          </a:p>
        </p:txBody>
      </p:sp>
      <p:pic>
        <p:nvPicPr>
          <p:cNvPr id="3" name="Picture 2">
            <a:extLst>
              <a:ext uri="{FF2B5EF4-FFF2-40B4-BE49-F238E27FC236}">
                <a16:creationId xmlns:a16="http://schemas.microsoft.com/office/drawing/2014/main" id="{ABC4A6F1-E092-FD4C-70F3-C1C3A03E1E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1997" y="1311778"/>
            <a:ext cx="4210732" cy="353299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B347F6E-E4D2-F0FE-2C43-46673D2691D8}"/>
              </a:ext>
            </a:extLst>
          </p:cNvPr>
          <p:cNvSpPr txBox="1"/>
          <p:nvPr/>
        </p:nvSpPr>
        <p:spPr>
          <a:xfrm>
            <a:off x="1138305" y="1662503"/>
            <a:ext cx="6118260" cy="2831544"/>
          </a:xfrm>
          <a:prstGeom prst="rect">
            <a:avLst/>
          </a:prstGeom>
          <a:noFill/>
        </p:spPr>
        <p:txBody>
          <a:bodyPr wrap="square">
            <a:spAutoFit/>
          </a:bodyPr>
          <a:lstStyle/>
          <a:p>
            <a:pPr>
              <a:lnSpc>
                <a:spcPct val="150000"/>
              </a:lnSpc>
              <a:spcAft>
                <a:spcPts val="600"/>
              </a:spcAft>
            </a:pPr>
            <a:r>
              <a:rPr lang="en-US" sz="1800" dirty="0" err="1">
                <a:effectLst/>
                <a:latin typeface="SFU Futura" panose="00000400000000000000" pitchFamily="2" charset="0"/>
                <a:ea typeface="Times New Roman" panose="02020603050405020304" pitchFamily="18" charset="0"/>
              </a:rPr>
              <a:t>Arudino</a:t>
            </a:r>
            <a:r>
              <a:rPr lang="en-US" sz="1800" dirty="0">
                <a:effectLst/>
                <a:latin typeface="SFU Futura" panose="00000400000000000000" pitchFamily="2" charset="0"/>
                <a:ea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rPr>
              <a:t>với</a:t>
            </a:r>
            <a:r>
              <a:rPr lang="en-US" sz="1800" dirty="0">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Cảm</a:t>
            </a:r>
            <a:r>
              <a:rPr lang="en-US" sz="1800" spc="15" dirty="0">
                <a:solidFill>
                  <a:srgbClr val="000000"/>
                </a:solidFill>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biến</a:t>
            </a:r>
            <a:r>
              <a:rPr lang="en-US" sz="1800" spc="15" dirty="0">
                <a:solidFill>
                  <a:srgbClr val="000000"/>
                </a:solidFill>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khí</a:t>
            </a:r>
            <a:r>
              <a:rPr lang="en-US" sz="1800" spc="15" dirty="0">
                <a:solidFill>
                  <a:srgbClr val="000000"/>
                </a:solidFill>
                <a:effectLst/>
                <a:latin typeface="SFU Futura" panose="00000400000000000000" pitchFamily="2" charset="0"/>
                <a:ea typeface="Times New Roman" panose="02020603050405020304" pitchFamily="18" charset="0"/>
              </a:rPr>
              <a:t> gas MQ2 </a:t>
            </a:r>
            <a:r>
              <a:rPr lang="en-US" sz="1800" spc="15" dirty="0" err="1">
                <a:solidFill>
                  <a:srgbClr val="000000"/>
                </a:solidFill>
                <a:effectLst/>
                <a:latin typeface="SFU Futura" panose="00000400000000000000" pitchFamily="2" charset="0"/>
                <a:ea typeface="Times New Roman" panose="02020603050405020304" pitchFamily="18" charset="0"/>
              </a:rPr>
              <a:t>kết</a:t>
            </a:r>
            <a:r>
              <a:rPr lang="en-US" sz="1800" spc="15" dirty="0">
                <a:solidFill>
                  <a:srgbClr val="000000"/>
                </a:solidFill>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nối</a:t>
            </a:r>
            <a:r>
              <a:rPr lang="en-US" sz="1800" spc="15" dirty="0">
                <a:solidFill>
                  <a:srgbClr val="000000"/>
                </a:solidFill>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như</a:t>
            </a:r>
            <a:r>
              <a:rPr lang="en-US" sz="1800" spc="15" dirty="0">
                <a:solidFill>
                  <a:srgbClr val="000000"/>
                </a:solidFill>
                <a:effectLst/>
                <a:latin typeface="SFU Futura" panose="00000400000000000000" pitchFamily="2" charset="0"/>
                <a:ea typeface="Times New Roman" panose="02020603050405020304" pitchFamily="18" charset="0"/>
              </a:rPr>
              <a:t> </a:t>
            </a:r>
            <a:r>
              <a:rPr lang="en-US" sz="1800" spc="15" dirty="0" err="1">
                <a:solidFill>
                  <a:srgbClr val="000000"/>
                </a:solidFill>
                <a:effectLst/>
                <a:latin typeface="SFU Futura" panose="00000400000000000000" pitchFamily="2" charset="0"/>
                <a:ea typeface="Times New Roman" panose="02020603050405020304" pitchFamily="18" charset="0"/>
              </a:rPr>
              <a:t>sau</a:t>
            </a:r>
            <a:r>
              <a:rPr lang="en-US" sz="1800" spc="15" dirty="0">
                <a:solidFill>
                  <a:srgbClr val="000000"/>
                </a:solidFill>
                <a:effectLst/>
                <a:latin typeface="SFU Futura" panose="00000400000000000000" pitchFamily="2" charset="0"/>
                <a:ea typeface="Times New Roman" panose="02020603050405020304" pitchFamily="18" charset="0"/>
              </a:rPr>
              <a:t>:</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A0 (</a:t>
            </a:r>
            <a:r>
              <a:rPr lang="en-US" sz="1800" dirty="0" err="1">
                <a:solidFill>
                  <a:srgbClr val="000000"/>
                </a:solidFill>
                <a:effectLst/>
                <a:latin typeface="SFU Futura" panose="00000400000000000000" pitchFamily="2" charset="0"/>
                <a:ea typeface="Times New Roman" panose="02020603050405020304" pitchFamily="18" charset="0"/>
              </a:rPr>
              <a:t>Arudino</a:t>
            </a:r>
            <a:r>
              <a:rPr lang="en-US" sz="1800" dirty="0">
                <a:solidFill>
                  <a:srgbClr val="000000"/>
                </a:solidFill>
                <a:effectLst/>
                <a:latin typeface="SFU Futura" panose="00000400000000000000" pitchFamily="2" charset="0"/>
                <a:ea typeface="Times New Roman" panose="02020603050405020304" pitchFamily="18" charset="0"/>
              </a:rPr>
              <a:t>) – A0 (MQ2)</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5V (</a:t>
            </a:r>
            <a:r>
              <a:rPr lang="en-US" sz="1800" dirty="0" err="1">
                <a:solidFill>
                  <a:srgbClr val="000000"/>
                </a:solidFill>
                <a:effectLst/>
                <a:latin typeface="SFU Futura" panose="00000400000000000000" pitchFamily="2" charset="0"/>
                <a:ea typeface="Times New Roman" panose="02020603050405020304" pitchFamily="18" charset="0"/>
              </a:rPr>
              <a:t>Arudino</a:t>
            </a:r>
            <a:r>
              <a:rPr lang="en-US" sz="1800" dirty="0">
                <a:solidFill>
                  <a:srgbClr val="000000"/>
                </a:solidFill>
                <a:effectLst/>
                <a:latin typeface="SFU Futura" panose="00000400000000000000" pitchFamily="2" charset="0"/>
                <a:ea typeface="Times New Roman" panose="02020603050405020304" pitchFamily="18" charset="0"/>
              </a:rPr>
              <a:t>) – VCC (MQ2)</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GND (</a:t>
            </a:r>
            <a:r>
              <a:rPr lang="en-US" sz="1800" dirty="0" err="1">
                <a:solidFill>
                  <a:srgbClr val="000000"/>
                </a:solidFill>
                <a:effectLst/>
                <a:latin typeface="SFU Futura" panose="00000400000000000000" pitchFamily="2" charset="0"/>
                <a:ea typeface="Times New Roman" panose="02020603050405020304" pitchFamily="18" charset="0"/>
              </a:rPr>
              <a:t>Arudino</a:t>
            </a:r>
            <a:r>
              <a:rPr lang="en-US" sz="1800" dirty="0">
                <a:solidFill>
                  <a:srgbClr val="000000"/>
                </a:solidFill>
                <a:effectLst/>
                <a:latin typeface="SFU Futura" panose="00000400000000000000" pitchFamily="2" charset="0"/>
                <a:ea typeface="Times New Roman" panose="02020603050405020304" pitchFamily="18" charset="0"/>
              </a:rPr>
              <a:t>) – GND (MQ2)</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800" dirty="0">
                <a:solidFill>
                  <a:srgbClr val="000000"/>
                </a:solidFill>
                <a:effectLst/>
                <a:latin typeface="SFU Futura" panose="00000400000000000000" pitchFamily="2" charset="0"/>
                <a:ea typeface="Times New Roman" panose="02020603050405020304" pitchFamily="18" charset="0"/>
              </a:rPr>
              <a:t>Vin (Arduino) – </a:t>
            </a:r>
            <a:r>
              <a:rPr lang="en-US" sz="1800" dirty="0" err="1">
                <a:solidFill>
                  <a:srgbClr val="000000"/>
                </a:solidFill>
                <a:effectLst/>
                <a:latin typeface="SFU Futura" panose="00000400000000000000" pitchFamily="2" charset="0"/>
                <a:ea typeface="Times New Roman" panose="02020603050405020304" pitchFamily="18" charset="0"/>
              </a:rPr>
              <a:t>Cực</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dương</a:t>
            </a:r>
            <a:r>
              <a:rPr lang="en-US" sz="1800" dirty="0">
                <a:solidFill>
                  <a:srgbClr val="000000"/>
                </a:solidFill>
                <a:effectLst/>
                <a:latin typeface="SFU Futura" panose="00000400000000000000" pitchFamily="2" charset="0"/>
                <a:ea typeface="Times New Roman" panose="02020603050405020304" pitchFamily="18" charset="0"/>
              </a:rPr>
              <a:t> (+) </a:t>
            </a:r>
            <a:r>
              <a:rPr lang="en-US" sz="1800" dirty="0" err="1">
                <a:solidFill>
                  <a:srgbClr val="000000"/>
                </a:solidFill>
                <a:effectLst/>
                <a:latin typeface="SFU Futura" panose="00000400000000000000" pitchFamily="2" charset="0"/>
                <a:ea typeface="Times New Roman" panose="02020603050405020304" pitchFamily="18" charset="0"/>
              </a:rPr>
              <a:t>của</a:t>
            </a:r>
            <a:r>
              <a:rPr lang="en-US" sz="1800" dirty="0">
                <a:solidFill>
                  <a:srgbClr val="000000"/>
                </a:solidFill>
                <a:effectLst/>
                <a:latin typeface="SFU Futura" panose="00000400000000000000" pitchFamily="2" charset="0"/>
                <a:ea typeface="Times New Roman" panose="02020603050405020304" pitchFamily="18" charset="0"/>
              </a:rPr>
              <a:t> </a:t>
            </a:r>
            <a:r>
              <a:rPr lang="en-US" sz="1800" dirty="0" err="1">
                <a:solidFill>
                  <a:srgbClr val="000000"/>
                </a:solidFill>
                <a:effectLst/>
                <a:latin typeface="SFU Futura" panose="00000400000000000000" pitchFamily="2" charset="0"/>
                <a:ea typeface="Times New Roman" panose="02020603050405020304" pitchFamily="18" charset="0"/>
              </a:rPr>
              <a:t>nguồn</a:t>
            </a:r>
            <a:endParaRPr lang="en-US" sz="1600" dirty="0">
              <a:effectLst/>
              <a:latin typeface="SFU Futura" panose="00000400000000000000" pitchFamily="2" charset="0"/>
              <a:ea typeface="Times New Roman" panose="02020603050405020304" pitchFamily="18" charset="0"/>
            </a:endParaRPr>
          </a:p>
          <a:p>
            <a:r>
              <a:rPr lang="en-US" sz="18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GND (Arduino) – </a:t>
            </a:r>
            <a:r>
              <a:rPr lang="en-US" sz="18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Cực</a:t>
            </a:r>
            <a:r>
              <a:rPr lang="en-US" sz="18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8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 </a:t>
            </a:r>
            <a:r>
              <a:rPr lang="en-US" sz="18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8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nguồn</a:t>
            </a:r>
            <a:endParaRPr lang="en-US" dirty="0">
              <a:latin typeface="SFU Futura" panose="00000400000000000000" pitchFamily="2" charset="0"/>
            </a:endParaRPr>
          </a:p>
        </p:txBody>
      </p:sp>
    </p:spTree>
    <p:extLst>
      <p:ext uri="{BB962C8B-B14F-4D97-AF65-F5344CB8AC3E}">
        <p14:creationId xmlns:p14="http://schemas.microsoft.com/office/powerpoint/2010/main" val="69336305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39E1B8-40C6-93D9-9E24-83FAB04031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3432" y="1791836"/>
            <a:ext cx="5067797" cy="327432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8077BB6-1FB4-543F-A8AB-C679DF8147A0}"/>
              </a:ext>
            </a:extLst>
          </p:cNvPr>
          <p:cNvSpPr txBox="1"/>
          <p:nvPr/>
        </p:nvSpPr>
        <p:spPr>
          <a:xfrm>
            <a:off x="181703" y="356617"/>
            <a:ext cx="7045006" cy="363176"/>
          </a:xfrm>
          <a:prstGeom prst="rect">
            <a:avLst/>
          </a:prstGeom>
          <a:noFill/>
        </p:spPr>
        <p:txBody>
          <a:bodyPr wrap="square">
            <a:spAutoFit/>
          </a:bodyPr>
          <a:lstStyle/>
          <a:p>
            <a:pPr marL="457200" indent="-228600">
              <a:lnSpc>
                <a:spcPct val="107000"/>
              </a:lnSpc>
              <a:spcBef>
                <a:spcPts val="200"/>
              </a:spcBef>
              <a:spcAft>
                <a:spcPts val="400"/>
              </a:spcAft>
            </a:pP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Kết</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nối</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Arduino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với</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module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điều</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khiển</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động</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a:t>
            </a:r>
            <a:r>
              <a:rPr lang="en-US" sz="1800" b="1" dirty="0" err="1">
                <a:effectLst/>
                <a:latin typeface="SFU Futura" panose="00000400000000000000" pitchFamily="2" charset="0"/>
                <a:ea typeface="Times New Roman" panose="02020603050405020304" pitchFamily="18" charset="0"/>
                <a:cs typeface="Times New Roman" panose="02020603050405020304" pitchFamily="18" charset="0"/>
              </a:rPr>
              <a:t>cơ</a:t>
            </a:r>
            <a:r>
              <a:rPr lang="en-US" sz="1800" b="1" dirty="0">
                <a:effectLst/>
                <a:latin typeface="SFU Futura" panose="00000400000000000000" pitchFamily="2" charset="0"/>
                <a:ea typeface="Times New Roman" panose="02020603050405020304" pitchFamily="18" charset="0"/>
                <a:cs typeface="Times New Roman" panose="02020603050405020304" pitchFamily="18" charset="0"/>
              </a:rPr>
              <a:t> L298N</a:t>
            </a:r>
          </a:p>
        </p:txBody>
      </p:sp>
      <p:sp>
        <p:nvSpPr>
          <p:cNvPr id="6" name="TextBox 5">
            <a:extLst>
              <a:ext uri="{FF2B5EF4-FFF2-40B4-BE49-F238E27FC236}">
                <a16:creationId xmlns:a16="http://schemas.microsoft.com/office/drawing/2014/main" id="{DFEF379C-5442-8A95-CC01-ADE4F5170EF2}"/>
              </a:ext>
            </a:extLst>
          </p:cNvPr>
          <p:cNvSpPr txBox="1"/>
          <p:nvPr/>
        </p:nvSpPr>
        <p:spPr>
          <a:xfrm>
            <a:off x="425172" y="840695"/>
            <a:ext cx="6118260" cy="5176610"/>
          </a:xfrm>
          <a:prstGeom prst="rect">
            <a:avLst/>
          </a:prstGeom>
          <a:noFill/>
        </p:spPr>
        <p:txBody>
          <a:bodyPr wrap="square">
            <a:spAutoFit/>
          </a:bodyPr>
          <a:lstStyle/>
          <a:p>
            <a:pPr>
              <a:lnSpc>
                <a:spcPct val="150000"/>
              </a:lnSpc>
              <a:spcAft>
                <a:spcPts val="600"/>
              </a:spcAft>
            </a:pPr>
            <a:r>
              <a:rPr lang="en-US" sz="1400" dirty="0">
                <a:solidFill>
                  <a:srgbClr val="000000"/>
                </a:solidFill>
                <a:effectLst/>
                <a:latin typeface="SFU Futura" panose="00000400000000000000" pitchFamily="2" charset="0"/>
                <a:ea typeface="Times New Roman" panose="02020603050405020304" pitchFamily="18" charset="0"/>
              </a:rPr>
              <a:t>Arduino </a:t>
            </a:r>
            <a:r>
              <a:rPr lang="en-US" sz="1400" dirty="0" err="1">
                <a:solidFill>
                  <a:srgbClr val="000000"/>
                </a:solidFill>
                <a:effectLst/>
                <a:latin typeface="SFU Futura" panose="00000400000000000000" pitchFamily="2" charset="0"/>
                <a:ea typeface="Times New Roman" panose="02020603050405020304" pitchFamily="18" charset="0"/>
              </a:rPr>
              <a:t>với</a:t>
            </a:r>
            <a:r>
              <a:rPr lang="en-US" sz="1400" dirty="0">
                <a:solidFill>
                  <a:srgbClr val="000000"/>
                </a:solidFill>
                <a:effectLst/>
                <a:latin typeface="SFU Futura" panose="00000400000000000000" pitchFamily="2" charset="0"/>
                <a:ea typeface="Times New Roman" panose="02020603050405020304" pitchFamily="18" charset="0"/>
              </a:rPr>
              <a:t> module </a:t>
            </a:r>
            <a:r>
              <a:rPr lang="en-US" sz="1400" dirty="0" err="1">
                <a:solidFill>
                  <a:srgbClr val="000000"/>
                </a:solidFill>
                <a:effectLst/>
                <a:latin typeface="SFU Futura" panose="00000400000000000000" pitchFamily="2" charset="0"/>
                <a:ea typeface="Times New Roman" panose="02020603050405020304" pitchFamily="18" charset="0"/>
              </a:rPr>
              <a:t>điều</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khiển</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động</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cơ</a:t>
            </a:r>
            <a:r>
              <a:rPr lang="en-US" sz="1400" dirty="0">
                <a:solidFill>
                  <a:srgbClr val="000000"/>
                </a:solidFill>
                <a:effectLst/>
                <a:latin typeface="SFU Futura" panose="00000400000000000000" pitchFamily="2" charset="0"/>
                <a:ea typeface="Times New Roman" panose="02020603050405020304" pitchFamily="18" charset="0"/>
              </a:rPr>
              <a:t> L298N </a:t>
            </a:r>
            <a:r>
              <a:rPr lang="en-US" sz="1400" dirty="0" err="1">
                <a:solidFill>
                  <a:srgbClr val="000000"/>
                </a:solidFill>
                <a:effectLst/>
                <a:latin typeface="SFU Futura" panose="00000400000000000000" pitchFamily="2" charset="0"/>
                <a:ea typeface="Times New Roman" panose="02020603050405020304" pitchFamily="18" charset="0"/>
              </a:rPr>
              <a:t>kết</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nối</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như</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sau</a:t>
            </a:r>
            <a:r>
              <a:rPr lang="en-US" sz="1400" dirty="0">
                <a:solidFill>
                  <a:srgbClr val="000000"/>
                </a:solidFill>
                <a:effectLst/>
                <a:latin typeface="SFU Futura" panose="00000400000000000000" pitchFamily="2" charset="0"/>
                <a:ea typeface="Times New Roman" panose="02020603050405020304" pitchFamily="18" charset="0"/>
              </a:rPr>
              <a:t>:</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(Arduino) – ENA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5(Arduino) – IN1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6(Arduino) – IN2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9(Arduino) – IN3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10(Arduino) – IN4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11(Arduino) – ENB (L298N)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OUT1, OUT3 (L298N)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dương</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motor</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OUT2, OUT4 (L298N)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âm</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motor</a:t>
            </a:r>
            <a:endParaRPr lang="en-US" sz="1400" dirty="0">
              <a:effectLst/>
              <a:latin typeface="SFU Futura" panose="00000400000000000000" pitchFamily="2"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12V (L298N)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dương</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nguồn</a:t>
            </a:r>
            <a:endParaRPr lang="en-US" sz="1400" dirty="0">
              <a:effectLst/>
              <a:latin typeface="SFU Futura" panose="00000400000000000000" pitchFamily="2" charset="0"/>
              <a:ea typeface="Times New Roman" panose="02020603050405020304" pitchFamily="18" charset="0"/>
            </a:endParaRPr>
          </a:p>
          <a:p>
            <a:pPr marL="342900" lvl="0" indent="-342900" algn="just">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GND (L298N)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âm</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nguồn</a:t>
            </a:r>
            <a:r>
              <a:rPr lang="en-US" sz="1400" dirty="0">
                <a:solidFill>
                  <a:srgbClr val="000000"/>
                </a:solidFill>
                <a:effectLst/>
                <a:latin typeface="SFU Futura" panose="00000400000000000000" pitchFamily="2" charset="0"/>
                <a:ea typeface="Times New Roman" panose="02020603050405020304" pitchFamily="18" charset="0"/>
              </a:rPr>
              <a:t>, GND (Arduino)</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Vin (Arduino)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dương</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nguồn</a:t>
            </a:r>
            <a:endParaRPr lang="en-US" sz="1400" dirty="0">
              <a:effectLst/>
              <a:latin typeface="SFU Futura" panose="00000400000000000000" pitchFamily="2" charset="0"/>
              <a:ea typeface="Times New Roman" panose="02020603050405020304" pitchFamily="18" charset="0"/>
            </a:endParaRPr>
          </a:p>
          <a:p>
            <a:pPr marL="342900" lvl="0" indent="-342900">
              <a:lnSpc>
                <a:spcPct val="150000"/>
              </a:lnSpc>
              <a:spcAft>
                <a:spcPts val="600"/>
              </a:spcAft>
              <a:buFont typeface="Symbol" panose="05050102010706020507" pitchFamily="18" charset="2"/>
              <a:buChar char=""/>
            </a:pPr>
            <a:r>
              <a:rPr lang="en-US" sz="1400" dirty="0">
                <a:solidFill>
                  <a:srgbClr val="000000"/>
                </a:solidFill>
                <a:effectLst/>
                <a:latin typeface="SFU Futura" panose="00000400000000000000" pitchFamily="2" charset="0"/>
                <a:ea typeface="Times New Roman" panose="02020603050405020304" pitchFamily="18" charset="0"/>
              </a:rPr>
              <a:t>GND (Arduino) – </a:t>
            </a:r>
            <a:r>
              <a:rPr lang="en-US" sz="1400" dirty="0" err="1">
                <a:solidFill>
                  <a:srgbClr val="000000"/>
                </a:solidFill>
                <a:effectLst/>
                <a:latin typeface="SFU Futura" panose="00000400000000000000" pitchFamily="2" charset="0"/>
                <a:ea typeface="Times New Roman" panose="02020603050405020304" pitchFamily="18" charset="0"/>
              </a:rPr>
              <a:t>Cực</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âm</a:t>
            </a:r>
            <a:r>
              <a:rPr lang="en-US" sz="1400" dirty="0">
                <a:solidFill>
                  <a:srgbClr val="000000"/>
                </a:solidFill>
                <a:effectLst/>
                <a:latin typeface="SFU Futura" panose="00000400000000000000" pitchFamily="2" charset="0"/>
                <a:ea typeface="Times New Roman" panose="02020603050405020304" pitchFamily="18" charset="0"/>
              </a:rPr>
              <a:t> (-) </a:t>
            </a:r>
            <a:r>
              <a:rPr lang="en-US" sz="1400" dirty="0" err="1">
                <a:solidFill>
                  <a:srgbClr val="000000"/>
                </a:solidFill>
                <a:effectLst/>
                <a:latin typeface="SFU Futura" panose="00000400000000000000" pitchFamily="2" charset="0"/>
                <a:ea typeface="Times New Roman" panose="02020603050405020304" pitchFamily="18" charset="0"/>
              </a:rPr>
              <a:t>của</a:t>
            </a:r>
            <a:r>
              <a:rPr lang="en-US" sz="1400" dirty="0">
                <a:solidFill>
                  <a:srgbClr val="000000"/>
                </a:solidFill>
                <a:effectLst/>
                <a:latin typeface="SFU Futura" panose="00000400000000000000" pitchFamily="2" charset="0"/>
                <a:ea typeface="Times New Roman" panose="02020603050405020304" pitchFamily="18" charset="0"/>
              </a:rPr>
              <a:t> </a:t>
            </a:r>
            <a:r>
              <a:rPr lang="en-US" sz="1400" dirty="0" err="1">
                <a:solidFill>
                  <a:srgbClr val="000000"/>
                </a:solidFill>
                <a:effectLst/>
                <a:latin typeface="SFU Futura" panose="00000400000000000000" pitchFamily="2" charset="0"/>
                <a:ea typeface="Times New Roman" panose="02020603050405020304" pitchFamily="18" charset="0"/>
              </a:rPr>
              <a:t>nguồn</a:t>
            </a:r>
            <a:endParaRPr lang="en-US" sz="1400" dirty="0">
              <a:effectLst/>
              <a:latin typeface="SFU Futura" panose="00000400000000000000" pitchFamily="2" charset="0"/>
              <a:ea typeface="Times New Roman" panose="02020603050405020304" pitchFamily="18" charset="0"/>
            </a:endParaRPr>
          </a:p>
        </p:txBody>
      </p:sp>
    </p:spTree>
    <p:extLst>
      <p:ext uri="{BB962C8B-B14F-4D97-AF65-F5344CB8AC3E}">
        <p14:creationId xmlns:p14="http://schemas.microsoft.com/office/powerpoint/2010/main" val="11604481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C92C7F-0FC2-D954-191F-4D8848AA8EE4}"/>
              </a:ext>
            </a:extLst>
          </p:cNvPr>
          <p:cNvPicPr>
            <a:picLocks noChangeAspect="1"/>
          </p:cNvPicPr>
          <p:nvPr/>
        </p:nvPicPr>
        <p:blipFill>
          <a:blip r:embed="rId2"/>
          <a:stretch>
            <a:fillRect/>
          </a:stretch>
        </p:blipFill>
        <p:spPr>
          <a:xfrm>
            <a:off x="6892073" y="2156715"/>
            <a:ext cx="4356388" cy="280108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FFA2683-DA5B-0CD9-74A3-7D9B9D89B3AB}"/>
              </a:ext>
            </a:extLst>
          </p:cNvPr>
          <p:cNvSpPr txBox="1"/>
          <p:nvPr/>
        </p:nvSpPr>
        <p:spPr>
          <a:xfrm>
            <a:off x="628906" y="509335"/>
            <a:ext cx="6118260" cy="369332"/>
          </a:xfrm>
          <a:prstGeom prst="rect">
            <a:avLst/>
          </a:prstGeom>
          <a:noFill/>
        </p:spPr>
        <p:txBody>
          <a:bodyPr wrap="square">
            <a:spAutoFit/>
          </a:bodyPr>
          <a:lstStyle/>
          <a:p>
            <a:r>
              <a:rPr lang="en-US" sz="18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8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8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ESP 8266 </a:t>
            </a:r>
            <a:r>
              <a:rPr lang="en-US" sz="1800" b="1" dirty="0" err="1">
                <a:effectLst/>
                <a:latin typeface="SFU Futura" panose="00000400000000000000" pitchFamily="2" charset="0"/>
                <a:ea typeface="Calibri" panose="020F0502020204030204" pitchFamily="34" charset="0"/>
                <a:cs typeface="Times New Roman" panose="02020603050405020304" pitchFamily="18" charset="0"/>
              </a:rPr>
              <a:t>với</a:t>
            </a:r>
            <a:r>
              <a:rPr lang="en-US" sz="1800" b="1" dirty="0">
                <a:effectLst/>
                <a:latin typeface="SFU Futura" panose="00000400000000000000" pitchFamily="2" charset="0"/>
                <a:ea typeface="Calibri" panose="020F0502020204030204" pitchFamily="34" charset="0"/>
                <a:cs typeface="Times New Roman" panose="02020603050405020304" pitchFamily="18" charset="0"/>
              </a:rPr>
              <a:t> Module GPS Neo 6M – V2</a:t>
            </a:r>
            <a:endParaRPr lang="en-US" b="1" dirty="0">
              <a:latin typeface="SFU Futura" panose="00000400000000000000" pitchFamily="2" charset="0"/>
            </a:endParaRPr>
          </a:p>
        </p:txBody>
      </p:sp>
      <p:sp>
        <p:nvSpPr>
          <p:cNvPr id="6" name="TextBox 5">
            <a:extLst>
              <a:ext uri="{FF2B5EF4-FFF2-40B4-BE49-F238E27FC236}">
                <a16:creationId xmlns:a16="http://schemas.microsoft.com/office/drawing/2014/main" id="{800569B4-70CA-C43A-A7D8-DD9E21B39AB7}"/>
              </a:ext>
            </a:extLst>
          </p:cNvPr>
          <p:cNvSpPr txBox="1"/>
          <p:nvPr/>
        </p:nvSpPr>
        <p:spPr>
          <a:xfrm>
            <a:off x="943539" y="1283303"/>
            <a:ext cx="6118260" cy="2273956"/>
          </a:xfrm>
          <a:prstGeom prst="rect">
            <a:avLst/>
          </a:prstGeom>
          <a:noFill/>
        </p:spPr>
        <p:txBody>
          <a:bodyPr wrap="square">
            <a:spAutoFit/>
          </a:bodyPr>
          <a:lstStyle/>
          <a:p>
            <a:pPr>
              <a:lnSpc>
                <a:spcPct val="150000"/>
              </a:lnSpc>
              <a:spcAft>
                <a:spcPts val="300"/>
              </a:spcAft>
            </a:pPr>
            <a:r>
              <a:rPr lang="en-US" sz="1800" dirty="0">
                <a:effectLst/>
                <a:latin typeface="SFU Futura" panose="00000400000000000000" pitchFamily="2" charset="0"/>
                <a:ea typeface="Times New Roman" panose="02020603050405020304" pitchFamily="18" charset="0"/>
              </a:rPr>
              <a:t>ESP 8266 </a:t>
            </a:r>
            <a:r>
              <a:rPr lang="en-US" sz="1800" dirty="0" err="1">
                <a:effectLst/>
                <a:latin typeface="SFU Futura" panose="00000400000000000000" pitchFamily="2" charset="0"/>
                <a:ea typeface="Times New Roman" panose="02020603050405020304" pitchFamily="18" charset="0"/>
              </a:rPr>
              <a:t>với</a:t>
            </a:r>
            <a:r>
              <a:rPr lang="en-US" sz="1800" dirty="0">
                <a:effectLst/>
                <a:latin typeface="SFU Futura" panose="00000400000000000000" pitchFamily="2" charset="0"/>
                <a:ea typeface="Times New Roman" panose="02020603050405020304" pitchFamily="18" charset="0"/>
              </a:rPr>
              <a:t> Module GPS Neo 6M – V2 </a:t>
            </a:r>
            <a:r>
              <a:rPr lang="en-US" sz="1800" dirty="0" err="1">
                <a:effectLst/>
                <a:latin typeface="SFU Futura" panose="00000400000000000000" pitchFamily="2" charset="0"/>
                <a:ea typeface="Times New Roman" panose="02020603050405020304" pitchFamily="18" charset="0"/>
              </a:rPr>
              <a:t>kết</a:t>
            </a:r>
            <a:r>
              <a:rPr lang="en-US" sz="1800" dirty="0">
                <a:effectLst/>
                <a:latin typeface="SFU Futura" panose="00000400000000000000" pitchFamily="2" charset="0"/>
                <a:ea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rPr>
              <a:t>nối</a:t>
            </a:r>
            <a:r>
              <a:rPr lang="en-US" sz="1800" dirty="0">
                <a:effectLst/>
                <a:latin typeface="SFU Futura" panose="00000400000000000000" pitchFamily="2" charset="0"/>
                <a:ea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rPr>
              <a:t>như</a:t>
            </a:r>
            <a:r>
              <a:rPr lang="en-US" sz="1800" dirty="0">
                <a:effectLst/>
                <a:latin typeface="SFU Futura" panose="00000400000000000000" pitchFamily="2" charset="0"/>
                <a:ea typeface="Times New Roman" panose="02020603050405020304" pitchFamily="18" charset="0"/>
              </a:rPr>
              <a:t> </a:t>
            </a:r>
            <a:r>
              <a:rPr lang="en-US" sz="1800" dirty="0" err="1">
                <a:effectLst/>
                <a:latin typeface="SFU Futura" panose="00000400000000000000" pitchFamily="2" charset="0"/>
                <a:ea typeface="Times New Roman" panose="02020603050405020304" pitchFamily="18" charset="0"/>
              </a:rPr>
              <a:t>sau</a:t>
            </a:r>
            <a:r>
              <a:rPr lang="en-US" sz="1800" dirty="0">
                <a:effectLst/>
                <a:latin typeface="SFU Futura" panose="00000400000000000000" pitchFamily="2" charset="0"/>
                <a:ea typeface="Times New Roman" panose="02020603050405020304" pitchFamily="18" charset="0"/>
              </a:rPr>
              <a:t>:</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300"/>
              </a:spcAft>
              <a:buFont typeface="Symbol" panose="05050102010706020507" pitchFamily="18" charset="2"/>
              <a:buChar char=""/>
            </a:pPr>
            <a:r>
              <a:rPr lang="en-US" sz="1800" dirty="0">
                <a:effectLst/>
                <a:latin typeface="SFU Futura" panose="00000400000000000000" pitchFamily="2" charset="0"/>
                <a:ea typeface="Times New Roman" panose="02020603050405020304" pitchFamily="18" charset="0"/>
              </a:rPr>
              <a:t>D7 (ESP 8266) – RX (GPS)</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300"/>
              </a:spcAft>
              <a:buFont typeface="Symbol" panose="05050102010706020507" pitchFamily="18" charset="2"/>
              <a:buChar char=""/>
            </a:pPr>
            <a:r>
              <a:rPr lang="en-US" sz="1800" dirty="0">
                <a:effectLst/>
                <a:latin typeface="SFU Futura" panose="00000400000000000000" pitchFamily="2" charset="0"/>
                <a:ea typeface="Times New Roman" panose="02020603050405020304" pitchFamily="18" charset="0"/>
              </a:rPr>
              <a:t>D8 (ESP 8266) – TX (GPS)</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300"/>
              </a:spcAft>
              <a:buFont typeface="Symbol" panose="05050102010706020507" pitchFamily="18" charset="2"/>
              <a:buChar char=""/>
            </a:pPr>
            <a:r>
              <a:rPr lang="en-US" sz="1800" dirty="0">
                <a:effectLst/>
                <a:latin typeface="SFU Futura" panose="00000400000000000000" pitchFamily="2" charset="0"/>
                <a:ea typeface="Times New Roman" panose="02020603050405020304" pitchFamily="18" charset="0"/>
              </a:rPr>
              <a:t>GND (ESP 8266) – GND (GPS)</a:t>
            </a:r>
            <a:endParaRPr lang="en-US" sz="1600" dirty="0">
              <a:effectLst/>
              <a:latin typeface="SFU Futura" panose="00000400000000000000" pitchFamily="2" charset="0"/>
              <a:ea typeface="Times New Roman" panose="02020603050405020304" pitchFamily="18" charset="0"/>
            </a:endParaRPr>
          </a:p>
          <a:p>
            <a:pPr marL="342900" lvl="0" indent="-342900">
              <a:lnSpc>
                <a:spcPct val="150000"/>
              </a:lnSpc>
              <a:spcAft>
                <a:spcPts val="300"/>
              </a:spcAft>
              <a:buFont typeface="Symbol" panose="05050102010706020507" pitchFamily="18" charset="2"/>
              <a:buChar char=""/>
            </a:pPr>
            <a:r>
              <a:rPr lang="en-US" sz="1800" dirty="0">
                <a:effectLst/>
                <a:latin typeface="SFU Futura" panose="00000400000000000000" pitchFamily="2" charset="0"/>
                <a:ea typeface="Times New Roman" panose="02020603050405020304" pitchFamily="18" charset="0"/>
              </a:rPr>
              <a:t>3V (ESP 8266) – VCC (GPS)</a:t>
            </a:r>
            <a:endParaRPr lang="en-US" sz="1600" dirty="0">
              <a:effectLst/>
              <a:latin typeface="SFU Futura" panose="00000400000000000000" pitchFamily="2" charset="0"/>
              <a:ea typeface="Times New Roman" panose="02020603050405020304" pitchFamily="18" charset="0"/>
            </a:endParaRPr>
          </a:p>
        </p:txBody>
      </p:sp>
    </p:spTree>
    <p:extLst>
      <p:ext uri="{BB962C8B-B14F-4D97-AF65-F5344CB8AC3E}">
        <p14:creationId xmlns:p14="http://schemas.microsoft.com/office/powerpoint/2010/main" val="13328543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58085" y="1050892"/>
            <a:ext cx="4220391" cy="624855"/>
          </a:xfrm>
          <a:prstGeom prst="rect">
            <a:avLst/>
          </a:prstGeom>
          <a:noFill/>
        </p:spPr>
        <p:txBody>
          <a:bodyPr wrap="square" rtlCol="0">
            <a:noAutofit/>
          </a:bodyPr>
          <a:lstStyle/>
          <a:p>
            <a:r>
              <a:rPr lang="en-US" altLang="vi-VN" sz="4000" dirty="0">
                <a:solidFill>
                  <a:schemeClr val="tx1">
                    <a:lumMod val="85000"/>
                    <a:lumOff val="15000"/>
                  </a:schemeClr>
                </a:solidFill>
                <a:latin typeface="SFU Futura" panose="00000400000000000000" pitchFamily="2" charset="0"/>
                <a:ea typeface="Noto Sans"/>
              </a:rPr>
              <a:t>1.1 GIỚI THIỆU</a:t>
            </a:r>
            <a:endParaRPr lang="zh-CN" altLang="en-US" sz="4000" dirty="0">
              <a:solidFill>
                <a:schemeClr val="tx1">
                  <a:lumMod val="85000"/>
                  <a:lumOff val="15000"/>
                </a:schemeClr>
              </a:solidFill>
              <a:latin typeface="SFU Futura" panose="00000400000000000000" pitchFamily="2" charset="0"/>
              <a:ea typeface="字魂45号-冰宇雅宋" panose="00000500000000000000" pitchFamily="2" charset="-122"/>
            </a:endParaRPr>
          </a:p>
        </p:txBody>
      </p:sp>
      <p:sp>
        <p:nvSpPr>
          <p:cNvPr id="10" name="文本框 9"/>
          <p:cNvSpPr txBox="1"/>
          <p:nvPr/>
        </p:nvSpPr>
        <p:spPr>
          <a:xfrm>
            <a:off x="-287511" y="1715809"/>
            <a:ext cx="7267538" cy="624855"/>
          </a:xfrm>
          <a:prstGeom prst="rect">
            <a:avLst/>
          </a:prstGeom>
          <a:noFill/>
        </p:spPr>
        <p:txBody>
          <a:bodyPr wrap="square" rtlCol="0">
            <a:noAutofit/>
          </a:bodyPr>
          <a:lstStyle/>
          <a:p>
            <a:pPr lvl="2"/>
            <a:r>
              <a:rPr lang="en-US" sz="2800" dirty="0">
                <a:latin typeface="SFU Futura" panose="00000400000000000000" pitchFamily="2" charset="0"/>
                <a:ea typeface="Noto Sans" panose="020B0502040504020204" pitchFamily="34" charset="0"/>
                <a:cs typeface="Noto Sans" panose="020B0502040504020204" pitchFamily="34" charset="0"/>
              </a:rPr>
              <a:t>Thông tin </a:t>
            </a:r>
            <a:r>
              <a:rPr lang="en-US" sz="2800" dirty="0" err="1">
                <a:latin typeface="SFU Futura" panose="00000400000000000000" pitchFamily="2" charset="0"/>
                <a:ea typeface="Noto Sans" panose="020B0502040504020204" pitchFamily="34" charset="0"/>
                <a:cs typeface="Noto Sans" panose="020B0502040504020204" pitchFamily="34" charset="0"/>
              </a:rPr>
              <a:t>về</a:t>
            </a:r>
            <a:r>
              <a:rPr lang="en-US" sz="2800" dirty="0">
                <a:latin typeface="SFU Futura" panose="00000400000000000000" pitchFamily="2" charset="0"/>
                <a:ea typeface="Noto Sans" panose="020B0502040504020204" pitchFamily="34" charset="0"/>
                <a:cs typeface="Noto Sans" panose="020B0502040504020204" pitchFamily="34" charset="0"/>
              </a:rPr>
              <a:t> </a:t>
            </a:r>
            <a:r>
              <a:rPr lang="en-US" sz="2800" dirty="0" err="1">
                <a:latin typeface="SFU Futura" panose="00000400000000000000" pitchFamily="2" charset="0"/>
                <a:ea typeface="Noto Sans" panose="020B0502040504020204" pitchFamily="34" charset="0"/>
                <a:cs typeface="Noto Sans" panose="020B0502040504020204" pitchFamily="34" charset="0"/>
              </a:rPr>
              <a:t>công</a:t>
            </a:r>
            <a:r>
              <a:rPr lang="en-US" sz="2800" dirty="0">
                <a:latin typeface="SFU Futura" panose="00000400000000000000" pitchFamily="2" charset="0"/>
                <a:ea typeface="Noto Sans" panose="020B0502040504020204" pitchFamily="34" charset="0"/>
                <a:cs typeface="Noto Sans" panose="020B0502040504020204" pitchFamily="34" charset="0"/>
              </a:rPr>
              <a:t> ty ANDIN JSC</a:t>
            </a:r>
          </a:p>
        </p:txBody>
      </p:sp>
      <p:sp>
        <p:nvSpPr>
          <p:cNvPr id="11" name="文本框 10"/>
          <p:cNvSpPr txBox="1"/>
          <p:nvPr/>
        </p:nvSpPr>
        <p:spPr>
          <a:xfrm>
            <a:off x="679665" y="2481426"/>
            <a:ext cx="5748295" cy="2238057"/>
          </a:xfrm>
          <a:prstGeom prst="rect">
            <a:avLst/>
          </a:prstGeom>
          <a:noFill/>
          <a:effectLst/>
        </p:spPr>
        <p:txBody>
          <a:bodyPr wrap="square" rtlCol="0">
            <a:noAutofit/>
          </a:bodyPr>
          <a:lstStyle/>
          <a:p>
            <a:pPr lvl="0">
              <a:lnSpc>
                <a:spcPct val="150000"/>
              </a:lnSpc>
            </a:pPr>
            <a:r>
              <a:rPr lang="en-US" dirty="0" err="1">
                <a:latin typeface="SFU Futura" panose="00000400000000000000" pitchFamily="2" charset="0"/>
                <a:ea typeface="Noto Sans" panose="020B0502040504020204" pitchFamily="34" charset="0"/>
                <a:cs typeface="Noto Sans" panose="020B0502040504020204" pitchFamily="34" charset="0"/>
              </a:rPr>
              <a:t>Tên</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công</a:t>
            </a:r>
            <a:r>
              <a:rPr lang="en-US" dirty="0">
                <a:latin typeface="SFU Futura" panose="00000400000000000000" pitchFamily="2" charset="0"/>
                <a:ea typeface="Noto Sans" panose="020B0502040504020204" pitchFamily="34" charset="0"/>
                <a:cs typeface="Noto Sans" panose="020B0502040504020204" pitchFamily="34" charset="0"/>
              </a:rPr>
              <a:t> ty:  ANDIN JSC</a:t>
            </a:r>
          </a:p>
          <a:p>
            <a:pPr lvl="0">
              <a:lnSpc>
                <a:spcPct val="150000"/>
              </a:lnSpc>
            </a:pPr>
            <a:r>
              <a:rPr lang="en-US" dirty="0" err="1">
                <a:latin typeface="SFU Futura" panose="00000400000000000000" pitchFamily="2" charset="0"/>
                <a:ea typeface="Noto Sans" panose="020B0502040504020204" pitchFamily="34" charset="0"/>
                <a:cs typeface="Noto Sans" panose="020B0502040504020204" pitchFamily="34" charset="0"/>
              </a:rPr>
              <a:t>Đại</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diện</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là</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Ông</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Đỗ</a:t>
            </a:r>
            <a:r>
              <a:rPr lang="en-US" dirty="0">
                <a:latin typeface="SFU Futura" panose="00000400000000000000" pitchFamily="2" charset="0"/>
                <a:ea typeface="Noto Sans" panose="020B0502040504020204" pitchFamily="34" charset="0"/>
                <a:cs typeface="Noto Sans" panose="020B0502040504020204" pitchFamily="34" charset="0"/>
              </a:rPr>
              <a:t> Đức Hùng - </a:t>
            </a:r>
            <a:r>
              <a:rPr lang="en-US" dirty="0" err="1">
                <a:latin typeface="SFU Futura" panose="00000400000000000000" pitchFamily="2" charset="0"/>
                <a:ea typeface="Noto Sans" panose="020B0502040504020204" pitchFamily="34" charset="0"/>
                <a:cs typeface="Noto Sans" panose="020B0502040504020204" pitchFamily="34" charset="0"/>
              </a:rPr>
              <a:t>Giám</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đốc</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công</a:t>
            </a:r>
            <a:r>
              <a:rPr lang="en-US" dirty="0">
                <a:latin typeface="SFU Futura" panose="00000400000000000000" pitchFamily="2" charset="0"/>
                <a:ea typeface="Noto Sans" panose="020B0502040504020204" pitchFamily="34" charset="0"/>
                <a:cs typeface="Noto Sans" panose="020B0502040504020204" pitchFamily="34" charset="0"/>
              </a:rPr>
              <a:t> ty. </a:t>
            </a:r>
          </a:p>
          <a:p>
            <a:pPr lvl="0">
              <a:lnSpc>
                <a:spcPct val="150000"/>
              </a:lnSpc>
            </a:pPr>
            <a:r>
              <a:rPr lang="en-US" dirty="0" err="1">
                <a:latin typeface="SFU Futura" panose="00000400000000000000" pitchFamily="2" charset="0"/>
                <a:ea typeface="Noto Sans" panose="020B0502040504020204" pitchFamily="34" charset="0"/>
                <a:cs typeface="Noto Sans" panose="020B0502040504020204" pitchFamily="34" charset="0"/>
              </a:rPr>
              <a:t>Địa</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chỉ</a:t>
            </a:r>
            <a:r>
              <a:rPr lang="en-US" dirty="0">
                <a:latin typeface="SFU Futura" panose="00000400000000000000" pitchFamily="2" charset="0"/>
                <a:ea typeface="Noto Sans" panose="020B0502040504020204" pitchFamily="34" charset="0"/>
                <a:cs typeface="Noto Sans" panose="020B0502040504020204" pitchFamily="34" charset="0"/>
              </a:rPr>
              <a:t>: San </a:t>
            </a:r>
            <a:r>
              <a:rPr lang="en-US" dirty="0" err="1">
                <a:latin typeface="SFU Futura" panose="00000400000000000000" pitchFamily="2" charset="0"/>
                <a:ea typeface="Noto Sans" panose="020B0502040504020204" pitchFamily="34" charset="0"/>
                <a:cs typeface="Noto Sans" panose="020B0502040504020204" pitchFamily="34" charset="0"/>
              </a:rPr>
              <a:t>hô</a:t>
            </a:r>
            <a:r>
              <a:rPr lang="en-US" dirty="0">
                <a:latin typeface="SFU Futura" panose="00000400000000000000" pitchFamily="2" charset="0"/>
                <a:ea typeface="Noto Sans" panose="020B0502040504020204" pitchFamily="34" charset="0"/>
                <a:cs typeface="Noto Sans" panose="020B0502040504020204" pitchFamily="34" charset="0"/>
              </a:rPr>
              <a:t> SH1.31 </a:t>
            </a:r>
            <a:r>
              <a:rPr lang="en-US" dirty="0" err="1">
                <a:latin typeface="SFU Futura" panose="00000400000000000000" pitchFamily="2" charset="0"/>
                <a:ea typeface="Noto Sans" panose="020B0502040504020204" pitchFamily="34" charset="0"/>
                <a:cs typeface="Noto Sans" panose="020B0502040504020204" pitchFamily="34" charset="0"/>
              </a:rPr>
              <a:t>Vinhomes</a:t>
            </a:r>
            <a:r>
              <a:rPr lang="en-US" dirty="0">
                <a:latin typeface="SFU Futura" panose="00000400000000000000" pitchFamily="2" charset="0"/>
                <a:ea typeface="Noto Sans" panose="020B0502040504020204" pitchFamily="34" charset="0"/>
                <a:cs typeface="Noto Sans" panose="020B0502040504020204" pitchFamily="34" charset="0"/>
              </a:rPr>
              <a:t> Marina, </a:t>
            </a:r>
            <a:r>
              <a:rPr lang="en-US" dirty="0" err="1">
                <a:latin typeface="SFU Futura" panose="00000400000000000000" pitchFamily="2" charset="0"/>
                <a:ea typeface="Noto Sans" panose="020B0502040504020204" pitchFamily="34" charset="0"/>
                <a:cs typeface="Noto Sans" panose="020B0502040504020204" pitchFamily="34" charset="0"/>
              </a:rPr>
              <a:t>Cầu</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Rào</a:t>
            </a:r>
            <a:r>
              <a:rPr lang="en-US" dirty="0">
                <a:latin typeface="SFU Futura" panose="00000400000000000000" pitchFamily="2" charset="0"/>
                <a:ea typeface="Noto Sans" panose="020B0502040504020204" pitchFamily="34" charset="0"/>
                <a:cs typeface="Noto Sans" panose="020B0502040504020204" pitchFamily="34" charset="0"/>
              </a:rPr>
              <a:t>, Lê </a:t>
            </a:r>
            <a:r>
              <a:rPr lang="en-US" dirty="0" err="1">
                <a:latin typeface="SFU Futura" panose="00000400000000000000" pitchFamily="2" charset="0"/>
                <a:ea typeface="Noto Sans" panose="020B0502040504020204" pitchFamily="34" charset="0"/>
                <a:cs typeface="Noto Sans" panose="020B0502040504020204" pitchFamily="34" charset="0"/>
              </a:rPr>
              <a:t>Chân</a:t>
            </a:r>
            <a:r>
              <a:rPr lang="en-US" dirty="0">
                <a:latin typeface="SFU Futura" panose="00000400000000000000" pitchFamily="2" charset="0"/>
                <a:ea typeface="Noto Sans" panose="020B0502040504020204" pitchFamily="34" charset="0"/>
                <a:cs typeface="Noto Sans" panose="020B0502040504020204" pitchFamily="34" charset="0"/>
              </a:rPr>
              <a:t>, Hải </a:t>
            </a:r>
            <a:r>
              <a:rPr lang="en-US" dirty="0" err="1">
                <a:latin typeface="SFU Futura" panose="00000400000000000000" pitchFamily="2" charset="0"/>
                <a:ea typeface="Noto Sans" panose="020B0502040504020204" pitchFamily="34" charset="0"/>
                <a:cs typeface="Noto Sans" panose="020B0502040504020204" pitchFamily="34" charset="0"/>
              </a:rPr>
              <a:t>Phòng</a:t>
            </a:r>
            <a:endParaRPr lang="en-US" dirty="0">
              <a:latin typeface="SFU Futura" panose="00000400000000000000" pitchFamily="2" charset="0"/>
              <a:ea typeface="Noto Sans" panose="020B0502040504020204" pitchFamily="34" charset="0"/>
              <a:cs typeface="Noto Sans" panose="020B0502040504020204" pitchFamily="34" charset="0"/>
            </a:endParaRPr>
          </a:p>
          <a:p>
            <a:pPr lvl="0">
              <a:lnSpc>
                <a:spcPct val="150000"/>
              </a:lnSpc>
            </a:pPr>
            <a:r>
              <a:rPr lang="en-US" dirty="0" err="1">
                <a:latin typeface="SFU Futura" panose="00000400000000000000" pitchFamily="2" charset="0"/>
                <a:ea typeface="Noto Sans" panose="020B0502040504020204" pitchFamily="34" charset="0"/>
                <a:cs typeface="Noto Sans" panose="020B0502040504020204" pitchFamily="34" charset="0"/>
              </a:rPr>
              <a:t>Điện</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err="1">
                <a:latin typeface="SFU Futura" panose="00000400000000000000" pitchFamily="2" charset="0"/>
                <a:ea typeface="Noto Sans" panose="020B0502040504020204" pitchFamily="34" charset="0"/>
                <a:cs typeface="Noto Sans" panose="020B0502040504020204" pitchFamily="34" charset="0"/>
              </a:rPr>
              <a:t>thoại</a:t>
            </a:r>
            <a:r>
              <a:rPr lang="en-US" dirty="0">
                <a:latin typeface="SFU Futura" panose="00000400000000000000" pitchFamily="2" charset="0"/>
                <a:ea typeface="Noto Sans" panose="020B0502040504020204" pitchFamily="34" charset="0"/>
                <a:cs typeface="Noto Sans" panose="020B0502040504020204" pitchFamily="34" charset="0"/>
              </a:rPr>
              <a:t>: </a:t>
            </a:r>
            <a:r>
              <a:rPr lang="en-US" dirty="0">
                <a:effectLst>
                  <a:outerShdw blurRad="38100" dist="19050" dir="2700000" algn="tl">
                    <a:schemeClr val="dk1">
                      <a:alpha val="40000"/>
                    </a:schemeClr>
                  </a:outerShdw>
                </a:effectLst>
                <a:latin typeface="SFU Futura" panose="00000400000000000000" pitchFamily="2" charset="0"/>
                <a:ea typeface="Noto Sans" panose="020B0502040504020204" pitchFamily="34" charset="0"/>
                <a:cs typeface="Noto Sans" panose="020B0502040504020204" pitchFamily="34" charset="0"/>
              </a:rPr>
              <a:t>0966867186  </a:t>
            </a:r>
            <a:endParaRPr lang="en-US" dirty="0">
              <a:latin typeface="SFU Futura" panose="00000400000000000000" pitchFamily="2" charset="0"/>
              <a:ea typeface="Noto Sans" panose="020B0502040504020204" pitchFamily="34" charset="0"/>
              <a:cs typeface="Noto Sans" panose="020B0502040504020204" pitchFamily="34" charset="0"/>
            </a:endParaRPr>
          </a:p>
        </p:txBody>
      </p:sp>
      <p:sp>
        <p:nvSpPr>
          <p:cNvPr id="12" name="椭圆 11"/>
          <p:cNvSpPr/>
          <p:nvPr/>
        </p:nvSpPr>
        <p:spPr>
          <a:xfrm>
            <a:off x="501226" y="609600"/>
            <a:ext cx="356878" cy="356878"/>
          </a:xfrm>
          <a:prstGeom prst="ellipse">
            <a:avLst/>
          </a:prstGeom>
          <a:noFill/>
          <a:ln w="63500">
            <a:solidFill>
              <a:schemeClr val="bg2">
                <a:lumMod val="50000"/>
              </a:schemeClr>
            </a:solid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endParaRPr>
          </a:p>
        </p:txBody>
      </p:sp>
      <p:sp>
        <p:nvSpPr>
          <p:cNvPr id="13" name="椭圆 12"/>
          <p:cNvSpPr/>
          <p:nvPr/>
        </p:nvSpPr>
        <p:spPr>
          <a:xfrm>
            <a:off x="10787590" y="5734917"/>
            <a:ext cx="1920241" cy="1920241"/>
          </a:xfrm>
          <a:prstGeom prst="ellipse">
            <a:avLst/>
          </a:prstGeom>
          <a:noFill/>
          <a:ln w="254000">
            <a:solidFill>
              <a:schemeClr val="bg2">
                <a:lumMod val="50000"/>
              </a:schemeClr>
            </a:solidFill>
          </a:ln>
          <a:effectLst>
            <a:outerShdw blurRad="101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1045028" y="5871956"/>
            <a:ext cx="483326"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5219246-6410-C416-70CB-CEE2B1724E76}"/>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p:blipFill>
        <p:spPr bwMode="auto">
          <a:xfrm>
            <a:off x="7287241" y="1253109"/>
            <a:ext cx="3994555" cy="3994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139189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2" presetClass="entr" presetSubtype="8"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CA2CB-9AF2-7482-84CD-0347ED010581}"/>
              </a:ext>
            </a:extLst>
          </p:cNvPr>
          <p:cNvSpPr txBox="1"/>
          <p:nvPr/>
        </p:nvSpPr>
        <p:spPr>
          <a:xfrm>
            <a:off x="341766" y="105097"/>
            <a:ext cx="6115616" cy="542584"/>
          </a:xfrm>
          <a:prstGeom prst="rect">
            <a:avLst/>
          </a:prstGeom>
          <a:noFill/>
        </p:spPr>
        <p:txBody>
          <a:bodyPr wrap="square">
            <a:spAutoFit/>
          </a:bodyPr>
          <a:lstStyle/>
          <a:p>
            <a:pPr>
              <a:lnSpc>
                <a:spcPct val="130000"/>
              </a:lnSpc>
              <a:spcBef>
                <a:spcPts val="200"/>
              </a:spcBef>
            </a:pP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3.2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Xây</a:t>
            </a: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dựng</a:t>
            </a: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hệ</a:t>
            </a: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thống</a:t>
            </a: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phần</a:t>
            </a:r>
            <a:r>
              <a:rPr lang="en-US" sz="25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500" b="1" dirty="0" err="1">
                <a:effectLst/>
                <a:latin typeface="SFU Futura" panose="00000400000000000000" pitchFamily="2" charset="0"/>
                <a:ea typeface="DengXian Light" panose="02010600030101010101" pitchFamily="2" charset="-122"/>
                <a:cs typeface="Times New Roman" panose="02020603050405020304" pitchFamily="18" charset="0"/>
              </a:rPr>
              <a:t>mềm</a:t>
            </a:r>
            <a:endParaRPr lang="vi-VN" sz="2500" b="1" dirty="0">
              <a:effectLst/>
              <a:latin typeface="Times New Roman" panose="02020603050405020304" pitchFamily="18" charset="0"/>
              <a:ea typeface="DengXian Light"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0AFD844E-A0C1-4140-0F9D-EC77F1FE0EAB}"/>
              </a:ext>
            </a:extLst>
          </p:cNvPr>
          <p:cNvSpPr txBox="1"/>
          <p:nvPr/>
        </p:nvSpPr>
        <p:spPr>
          <a:xfrm>
            <a:off x="513785" y="619177"/>
            <a:ext cx="6115616" cy="450380"/>
          </a:xfrm>
          <a:prstGeom prst="rect">
            <a:avLst/>
          </a:prstGeom>
          <a:noFill/>
        </p:spPr>
        <p:txBody>
          <a:bodyPr wrap="square">
            <a:spAutoFit/>
          </a:bodyPr>
          <a:lstStyle/>
          <a:p>
            <a:pPr>
              <a:lnSpc>
                <a:spcPct val="130000"/>
              </a:lnSpc>
            </a:pPr>
            <a:r>
              <a:rPr lang="en-US" sz="2000" dirty="0" err="1">
                <a:effectLst/>
                <a:latin typeface="SFU Futura" panose="00000400000000000000" pitchFamily="2" charset="0"/>
                <a:ea typeface="DengXian Light" panose="02010600030101010101" pitchFamily="2" charset="-122"/>
                <a:cs typeface="Times New Roman" panose="02020603050405020304" pitchFamily="18" charset="0"/>
              </a:rPr>
              <a:t>Phần</a:t>
            </a:r>
            <a:r>
              <a:rPr lang="en-US" sz="2000"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000" dirty="0" err="1">
                <a:effectLst/>
                <a:latin typeface="SFU Futura" panose="00000400000000000000" pitchFamily="2" charset="0"/>
                <a:ea typeface="DengXian Light" panose="02010600030101010101" pitchFamily="2" charset="-122"/>
                <a:cs typeface="Times New Roman" panose="02020603050405020304" pitchFamily="18" charset="0"/>
              </a:rPr>
              <a:t>mềm</a:t>
            </a:r>
            <a:r>
              <a:rPr lang="en-US" sz="2000"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000" dirty="0" err="1">
                <a:effectLst/>
                <a:latin typeface="SFU Futura" panose="00000400000000000000" pitchFamily="2" charset="0"/>
                <a:ea typeface="DengXian Light" panose="02010600030101010101" pitchFamily="2" charset="-122"/>
                <a:cs typeface="Times New Roman" panose="02020603050405020304" pitchFamily="18" charset="0"/>
              </a:rPr>
              <a:t>hỗ</a:t>
            </a:r>
            <a:r>
              <a:rPr lang="en-US" sz="2000"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2000" dirty="0" err="1">
                <a:effectLst/>
                <a:latin typeface="SFU Futura" panose="00000400000000000000" pitchFamily="2" charset="0"/>
                <a:ea typeface="DengXian Light" panose="02010600030101010101" pitchFamily="2" charset="-122"/>
                <a:cs typeface="Times New Roman" panose="02020603050405020304" pitchFamily="18" charset="0"/>
              </a:rPr>
              <a:t>trợ</a:t>
            </a:r>
            <a:endParaRPr lang="en-US" sz="2000" dirty="0">
              <a:effectLst/>
              <a:latin typeface="SFU Futura" panose="00000400000000000000" pitchFamily="2" charset="0"/>
              <a:ea typeface="DengXian Light" panose="02010600030101010101" pitchFamily="2" charset="-122"/>
              <a:cs typeface="Angsana New" panose="02020603050405020304" pitchFamily="18" charset="-34"/>
            </a:endParaRPr>
          </a:p>
        </p:txBody>
      </p:sp>
      <p:sp>
        <p:nvSpPr>
          <p:cNvPr id="7" name="TextBox 6">
            <a:extLst>
              <a:ext uri="{FF2B5EF4-FFF2-40B4-BE49-F238E27FC236}">
                <a16:creationId xmlns:a16="http://schemas.microsoft.com/office/drawing/2014/main" id="{85DEF425-6DA1-6459-2A45-12D45D404068}"/>
              </a:ext>
            </a:extLst>
          </p:cNvPr>
          <p:cNvSpPr txBox="1"/>
          <p:nvPr/>
        </p:nvSpPr>
        <p:spPr>
          <a:xfrm>
            <a:off x="3948788" y="1302529"/>
            <a:ext cx="7216392" cy="1349472"/>
          </a:xfrm>
          <a:prstGeom prst="rect">
            <a:avLst/>
          </a:prstGeom>
          <a:noFill/>
        </p:spPr>
        <p:txBody>
          <a:bodyPr wrap="square">
            <a:spAutoFit/>
          </a:bodyPr>
          <a:lstStyle/>
          <a:p>
            <a:pPr indent="457200" algn="just">
              <a:lnSpc>
                <a:spcPct val="150000"/>
              </a:lnSpc>
              <a:spcAft>
                <a:spcPts val="800"/>
              </a:spcAft>
            </a:pPr>
            <a:r>
              <a:rPr lang="vi-VN" sz="1400" dirty="0">
                <a:effectLst/>
                <a:latin typeface="SFU Futura" panose="00000400000000000000" pitchFamily="2" charset="0"/>
                <a:ea typeface="Calibri" panose="020F0502020204030204" pitchFamily="34" charset="0"/>
                <a:cs typeface="Times New Roman" panose="02020603050405020304" pitchFamily="18" charset="0"/>
              </a:rPr>
              <a:t>Arduino IDE (Integrated Development Environment) là một môi trường phát triển tích hợp được thiết kế đặc biệt cho việc lập trình và phát triển các dự án sử dụng bo mạch Arduino. Đây là một ứng dụng miễn phí và mã nguồn mở, dễ sử dụng, được cung cấp bởi Arduino.cc để hỗ trợ người dùng lập trình các dự án nhúng và IoT.</a:t>
            </a:r>
          </a:p>
        </p:txBody>
      </p:sp>
      <p:pic>
        <p:nvPicPr>
          <p:cNvPr id="5122" name="Picture 2" descr="upload.wikimedia.org/wikipedia/commons/thumb/8/87/...">
            <a:extLst>
              <a:ext uri="{FF2B5EF4-FFF2-40B4-BE49-F238E27FC236}">
                <a16:creationId xmlns:a16="http://schemas.microsoft.com/office/drawing/2014/main" id="{182AB0C7-B2E3-9464-66CD-0FA731CC58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412" b="95588" l="3500" r="98500">
                        <a14:foregroundMark x1="34000" y1="11029" x2="41000" y2="19118"/>
                        <a14:foregroundMark x1="43500" y1="23529" x2="53500" y2="45588"/>
                        <a14:foregroundMark x1="53500" y1="45588" x2="68000" y2="61765"/>
                        <a14:foregroundMark x1="68000" y1="61765" x2="72000" y2="63235"/>
                        <a14:foregroundMark x1="53500" y1="23529" x2="69500" y2="7353"/>
                        <a14:foregroundMark x1="69500" y1="7353" x2="92000" y2="21324"/>
                        <a14:foregroundMark x1="92000" y1="21324" x2="92500" y2="53676"/>
                        <a14:foregroundMark x1="92500" y1="53676" x2="75500" y2="64706"/>
                        <a14:foregroundMark x1="75500" y1="64706" x2="74000" y2="64706"/>
                        <a14:foregroundMark x1="65000" y1="8824" x2="79500" y2="5147"/>
                        <a14:foregroundMark x1="77000" y1="6618" x2="91500" y2="17647"/>
                        <a14:foregroundMark x1="92000" y1="19118" x2="95500" y2="43382"/>
                        <a14:foregroundMark x1="95500" y1="43382" x2="94000" y2="50000"/>
                        <a14:foregroundMark x1="95500" y1="29412" x2="98500" y2="34559"/>
                        <a14:foregroundMark x1="87000" y1="19118" x2="71000" y2="51471"/>
                        <a14:foregroundMark x1="74000" y1="17647" x2="58500" y2="38971"/>
                        <a14:foregroundMark x1="38500" y1="30882" x2="21000" y2="30882"/>
                        <a14:foregroundMark x1="12000" y1="13235" x2="3500" y2="34559"/>
                        <a14:foregroundMark x1="3500" y1="34559" x2="10000" y2="54412"/>
                        <a14:foregroundMark x1="34000" y1="10294" x2="14000" y2="11765"/>
                        <a14:foregroundMark x1="14000" y1="11765" x2="8500" y2="19853"/>
                        <a14:foregroundMark x1="40500" y1="35294" x2="12000" y2="35294"/>
                        <a14:foregroundMark x1="12000" y1="35294" x2="12500" y2="32353"/>
                        <a14:foregroundMark x1="40000" y1="22794" x2="15000" y2="22059"/>
                        <a14:foregroundMark x1="43500" y1="30882" x2="22000" y2="50000"/>
                        <a14:foregroundMark x1="22000" y1="50000" x2="15500" y2="36765"/>
                        <a14:foregroundMark x1="48500" y1="37500" x2="32000" y2="56618"/>
                        <a14:foregroundMark x1="32000" y1="56618" x2="9000" y2="60294"/>
                        <a14:foregroundMark x1="9000" y1="60294" x2="12000" y2="56618"/>
                        <a14:foregroundMark x1="65500" y1="33824" x2="74000" y2="50000"/>
                        <a14:foregroundMark x1="74000" y1="30147" x2="75000" y2="38971"/>
                        <a14:foregroundMark x1="85500" y1="35294" x2="85500" y2="56618"/>
                        <a14:foregroundMark x1="91500" y1="77941" x2="89500" y2="95588"/>
                        <a14:foregroundMark x1="83000" y1="82353" x2="81500" y2="94118"/>
                        <a14:foregroundMark x1="64500" y1="79412" x2="64000" y2="89706"/>
                        <a14:foregroundMark x1="55000" y1="78676" x2="54500" y2="89706"/>
                        <a14:foregroundMark x1="31500" y1="77941" x2="31500" y2="92647"/>
                        <a14:foregroundMark x1="18500" y1="78676" x2="19000" y2="91912"/>
                        <a14:foregroundMark x1="7500" y1="79412" x2="10500" y2="88235"/>
                      </a14:backgroundRemoval>
                    </a14:imgEffect>
                  </a14:imgLayer>
                </a14:imgProps>
              </a:ext>
              <a:ext uri="{28A0092B-C50C-407E-A947-70E740481C1C}">
                <a14:useLocalDpi xmlns:a14="http://schemas.microsoft.com/office/drawing/2010/main" val="0"/>
              </a:ext>
            </a:extLst>
          </a:blip>
          <a:srcRect/>
          <a:stretch>
            <a:fillRect/>
          </a:stretch>
        </p:blipFill>
        <p:spPr bwMode="auto">
          <a:xfrm>
            <a:off x="921597" y="1210983"/>
            <a:ext cx="2273016" cy="1667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een and white logo&#10;&#10;AI-generated content may be incorrect.">
            <a:extLst>
              <a:ext uri="{FF2B5EF4-FFF2-40B4-BE49-F238E27FC236}">
                <a16:creationId xmlns:a16="http://schemas.microsoft.com/office/drawing/2014/main" id="{084ED098-727D-2C5C-5253-F44707F5D30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1159" y1="39423" x2="30435" y2="64423"/>
                        <a14:foregroundMark x1="29130" y1="40064" x2="29130" y2="65385"/>
                        <a14:foregroundMark x1="22319" y1="46474" x2="29855" y2="63782"/>
                        <a14:foregroundMark x1="44928" y1="44231" x2="44928" y2="53205"/>
                        <a14:foregroundMark x1="54638" y1="44231" x2="54638" y2="51603"/>
                        <a14:foregroundMark x1="58696" y1="49359" x2="59565" y2="56410"/>
                        <a14:foregroundMark x1="66522" y1="49359" x2="65942" y2="58654"/>
                        <a14:foregroundMark x1="74203" y1="45833" x2="74348" y2="52564"/>
                        <a14:foregroundMark x1="28551" y1="49679" x2="25942" y2="41987"/>
                      </a14:backgroundRemoval>
                    </a14:imgEffect>
                  </a14:imgLayer>
                </a14:imgProps>
              </a:ext>
              <a:ext uri="{28A0092B-C50C-407E-A947-70E740481C1C}">
                <a14:useLocalDpi xmlns:a14="http://schemas.microsoft.com/office/drawing/2010/main" val="0"/>
              </a:ext>
            </a:extLst>
          </a:blip>
          <a:stretch>
            <a:fillRect/>
          </a:stretch>
        </p:blipFill>
        <p:spPr>
          <a:xfrm>
            <a:off x="167422" y="3019998"/>
            <a:ext cx="3781366" cy="1709892"/>
          </a:xfrm>
          <a:prstGeom prst="rect">
            <a:avLst/>
          </a:prstGeom>
        </p:spPr>
      </p:pic>
      <p:sp>
        <p:nvSpPr>
          <p:cNvPr id="11" name="TextBox 10">
            <a:extLst>
              <a:ext uri="{FF2B5EF4-FFF2-40B4-BE49-F238E27FC236}">
                <a16:creationId xmlns:a16="http://schemas.microsoft.com/office/drawing/2014/main" id="{D9E40AAE-7F9F-237A-75E4-5D996F1792F6}"/>
              </a:ext>
            </a:extLst>
          </p:cNvPr>
          <p:cNvSpPr txBox="1"/>
          <p:nvPr/>
        </p:nvSpPr>
        <p:spPr>
          <a:xfrm>
            <a:off x="3948788" y="3200208"/>
            <a:ext cx="7216392" cy="1349472"/>
          </a:xfrm>
          <a:prstGeom prst="rect">
            <a:avLst/>
          </a:prstGeom>
          <a:noFill/>
        </p:spPr>
        <p:txBody>
          <a:bodyPr wrap="square">
            <a:spAutoFit/>
          </a:bodyPr>
          <a:lstStyle/>
          <a:p>
            <a:pPr indent="457200" algn="just">
              <a:lnSpc>
                <a:spcPct val="150000"/>
              </a:lnSpc>
              <a:spcAft>
                <a:spcPts val="800"/>
              </a:spcAft>
            </a:pPr>
            <a:r>
              <a:rPr lang="vi-VN" sz="1400" dirty="0">
                <a:effectLst/>
                <a:latin typeface="SFU Futura" panose="00000400000000000000" pitchFamily="2" charset="0"/>
                <a:ea typeface="Calibri" panose="020F0502020204030204" pitchFamily="34" charset="0"/>
                <a:cs typeface="Times New Roman" panose="02020603050405020304" pitchFamily="18" charset="0"/>
              </a:rPr>
              <a:t>Blynk là một nền tảng IoT (Internet of Things) mạnh mẽ, giúp người dùng dễ dàng kết nối, điều khiển và giám sát các thiết bị phần cứng từ xa thông qua ứng dụng di động hoặc giao diện web. Được thiết kế với giao diện thân thiện và dễ sử dụng, Blynk hỗ trợ nhiều bo mạch phổ biến như Arduino, ESP8266, ESP32, Raspberry Pi và nhiều thiết bị khác.</a:t>
            </a:r>
          </a:p>
        </p:txBody>
      </p:sp>
      <p:pic>
        <p:nvPicPr>
          <p:cNvPr id="4" name="Picture 3">
            <a:extLst>
              <a:ext uri="{FF2B5EF4-FFF2-40B4-BE49-F238E27FC236}">
                <a16:creationId xmlns:a16="http://schemas.microsoft.com/office/drawing/2014/main" id="{C66885F5-0016-8698-F6D9-57AD87AE186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203159" y="4709141"/>
            <a:ext cx="1709892" cy="1709892"/>
          </a:xfrm>
          <a:prstGeom prst="rect">
            <a:avLst/>
          </a:prstGeom>
          <a:ln>
            <a:noFill/>
          </a:ln>
          <a:effectLst>
            <a:softEdge rad="112500"/>
          </a:effectLst>
        </p:spPr>
      </p:pic>
      <p:sp>
        <p:nvSpPr>
          <p:cNvPr id="8" name="TextBox 7">
            <a:extLst>
              <a:ext uri="{FF2B5EF4-FFF2-40B4-BE49-F238E27FC236}">
                <a16:creationId xmlns:a16="http://schemas.microsoft.com/office/drawing/2014/main" id="{7346F167-8C20-3C60-910F-B1B13E94C85E}"/>
              </a:ext>
            </a:extLst>
          </p:cNvPr>
          <p:cNvSpPr txBox="1"/>
          <p:nvPr/>
        </p:nvSpPr>
        <p:spPr>
          <a:xfrm>
            <a:off x="3948788" y="5097887"/>
            <a:ext cx="7216392" cy="703141"/>
          </a:xfrm>
          <a:prstGeom prst="rect">
            <a:avLst/>
          </a:prstGeom>
          <a:noFill/>
        </p:spPr>
        <p:txBody>
          <a:bodyPr wrap="square">
            <a:spAutoFit/>
          </a:bodyPr>
          <a:lstStyle/>
          <a:p>
            <a:pPr indent="457200" algn="just">
              <a:lnSpc>
                <a:spcPct val="150000"/>
              </a:lnSpc>
              <a:spcAft>
                <a:spcPts val="800"/>
              </a:spcAft>
            </a:pPr>
            <a:r>
              <a:rPr lang="vi-VN" sz="1400" dirty="0">
                <a:effectLst/>
                <a:latin typeface="SFU Futura" panose="00000400000000000000" pitchFamily="2" charset="0"/>
                <a:ea typeface="Calibri" panose="020F0502020204030204" pitchFamily="34" charset="0"/>
                <a:cs typeface="Times New Roman" panose="02020603050405020304" pitchFamily="18" charset="0"/>
              </a:rPr>
              <a:t>Firebase là một trong những BaaS (Backend as a Service), tức là một dịch vụ cung cấp các giải pháp backend cho các ứng dụng web và di động.</a:t>
            </a:r>
          </a:p>
        </p:txBody>
      </p:sp>
    </p:spTree>
    <p:extLst>
      <p:ext uri="{BB962C8B-B14F-4D97-AF65-F5344CB8AC3E}">
        <p14:creationId xmlns:p14="http://schemas.microsoft.com/office/powerpoint/2010/main" val="273858421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3D0BA3-6B15-AABC-C4F2-B6A7EB79998F}"/>
              </a:ext>
            </a:extLst>
          </p:cNvPr>
          <p:cNvSpPr txBox="1"/>
          <p:nvPr/>
        </p:nvSpPr>
        <p:spPr>
          <a:xfrm>
            <a:off x="422783" y="274729"/>
            <a:ext cx="6115616" cy="416524"/>
          </a:xfrm>
          <a:prstGeom prst="rect">
            <a:avLst/>
          </a:prstGeom>
          <a:noFill/>
        </p:spPr>
        <p:txBody>
          <a:bodyPr wrap="square">
            <a:spAutoFit/>
          </a:bodyPr>
          <a:lstStyle/>
          <a:p>
            <a:pPr>
              <a:lnSpc>
                <a:spcPct val="130000"/>
              </a:lnSpc>
            </a:pPr>
            <a:r>
              <a:rPr lang="en-US" sz="1800" b="1" dirty="0">
                <a:effectLst/>
                <a:latin typeface="SFU Futura" panose="00000400000000000000" pitchFamily="2" charset="0"/>
                <a:ea typeface="DengXian Light" panose="02010600030101010101" pitchFamily="2" charset="-122"/>
                <a:cs typeface="Times New Roman" panose="02020603050405020304" pitchFamily="18" charset="0"/>
              </a:rPr>
              <a:t>Giao </a:t>
            </a:r>
            <a:r>
              <a:rPr lang="en-US" sz="1800" b="1" dirty="0" err="1">
                <a:effectLst/>
                <a:latin typeface="SFU Futura" panose="00000400000000000000" pitchFamily="2" charset="0"/>
                <a:ea typeface="DengXian Light" panose="02010600030101010101" pitchFamily="2" charset="-122"/>
                <a:cs typeface="Times New Roman" panose="02020603050405020304" pitchFamily="18" charset="0"/>
              </a:rPr>
              <a:t>diện</a:t>
            </a:r>
            <a:r>
              <a:rPr lang="en-US" sz="18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1800" b="1" dirty="0" err="1">
                <a:effectLst/>
                <a:latin typeface="SFU Futura" panose="00000400000000000000" pitchFamily="2" charset="0"/>
                <a:ea typeface="DengXian Light" panose="02010600030101010101" pitchFamily="2" charset="-122"/>
                <a:cs typeface="Times New Roman" panose="02020603050405020304" pitchFamily="18" charset="0"/>
              </a:rPr>
              <a:t>ứng</a:t>
            </a:r>
            <a:r>
              <a:rPr lang="en-US" sz="18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1800" b="1" dirty="0" err="1">
                <a:effectLst/>
                <a:latin typeface="SFU Futura" panose="00000400000000000000" pitchFamily="2" charset="0"/>
                <a:ea typeface="DengXian Light" panose="02010600030101010101" pitchFamily="2" charset="-122"/>
                <a:cs typeface="Times New Roman" panose="02020603050405020304" pitchFamily="18" charset="0"/>
              </a:rPr>
              <a:t>dụng</a:t>
            </a:r>
            <a:r>
              <a:rPr lang="en-US" sz="18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1800" b="1" dirty="0" err="1">
                <a:effectLst/>
                <a:latin typeface="SFU Futura" panose="00000400000000000000" pitchFamily="2" charset="0"/>
                <a:ea typeface="DengXian Light" panose="02010600030101010101" pitchFamily="2" charset="-122"/>
                <a:cs typeface="Times New Roman" panose="02020603050405020304" pitchFamily="18" charset="0"/>
              </a:rPr>
              <a:t>điều</a:t>
            </a:r>
            <a:r>
              <a:rPr lang="en-US" sz="1800" b="1" dirty="0">
                <a:effectLst/>
                <a:latin typeface="SFU Futura" panose="00000400000000000000" pitchFamily="2" charset="0"/>
                <a:ea typeface="DengXian Light" panose="02010600030101010101" pitchFamily="2" charset="-122"/>
                <a:cs typeface="Times New Roman" panose="02020603050405020304" pitchFamily="18" charset="0"/>
              </a:rPr>
              <a:t> </a:t>
            </a:r>
            <a:r>
              <a:rPr lang="en-US" sz="1800" b="1" dirty="0" err="1">
                <a:effectLst/>
                <a:latin typeface="SFU Futura" panose="00000400000000000000" pitchFamily="2" charset="0"/>
                <a:ea typeface="DengXian Light" panose="02010600030101010101" pitchFamily="2" charset="-122"/>
                <a:cs typeface="Times New Roman" panose="02020603050405020304" pitchFamily="18" charset="0"/>
              </a:rPr>
              <a:t>khiển</a:t>
            </a:r>
            <a:endParaRPr lang="en-US" sz="1800" b="1" dirty="0">
              <a:effectLst/>
              <a:latin typeface="SFU Futura" panose="00000400000000000000" pitchFamily="2" charset="0"/>
              <a:ea typeface="DengXian Light" panose="02010600030101010101" pitchFamily="2" charset="-122"/>
              <a:cs typeface="Angsana New" panose="02020603050405020304" pitchFamily="18" charset="-34"/>
            </a:endParaRPr>
          </a:p>
        </p:txBody>
      </p:sp>
      <p:sp>
        <p:nvSpPr>
          <p:cNvPr id="7" name="TextBox 6">
            <a:extLst>
              <a:ext uri="{FF2B5EF4-FFF2-40B4-BE49-F238E27FC236}">
                <a16:creationId xmlns:a16="http://schemas.microsoft.com/office/drawing/2014/main" id="{D95D0CF0-CD5F-3822-9F12-799346817836}"/>
              </a:ext>
            </a:extLst>
          </p:cNvPr>
          <p:cNvSpPr txBox="1"/>
          <p:nvPr/>
        </p:nvSpPr>
        <p:spPr>
          <a:xfrm>
            <a:off x="422783" y="921328"/>
            <a:ext cx="10539898" cy="414601"/>
          </a:xfrm>
          <a:prstGeom prst="rect">
            <a:avLst/>
          </a:prstGeom>
          <a:noFill/>
        </p:spPr>
        <p:txBody>
          <a:bodyPr wrap="square">
            <a:spAutoFit/>
          </a:bodyPr>
          <a:lstStyle/>
          <a:p>
            <a:pPr>
              <a:lnSpc>
                <a:spcPct val="130000"/>
              </a:lnSpc>
            </a:pP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Dưới</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đây</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là</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giao</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diện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ứng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điều</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khiển</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thông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qua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thiết</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bị</a:t>
            </a:r>
            <a:r>
              <a:rPr lang="en-US" sz="1800" dirty="0">
                <a:effectLst/>
                <a:latin typeface="SFU Futura" panose="00000400000000000000" pitchFamily="2" charset="0"/>
                <a:ea typeface="Calibri" panose="020F0502020204030204" pitchFamily="34" charset="0"/>
                <a:cs typeface="Times New Roman" panose="02020603050405020304" pitchFamily="18" charset="0"/>
              </a:rPr>
              <a:t> di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mà</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chúng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em</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đã</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xây</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dựng</a:t>
            </a:r>
            <a:endParaRPr lang="en-US" sz="1800" dirty="0">
              <a:effectLst/>
              <a:latin typeface="SFU Futura" panose="00000400000000000000" pitchFamily="2" charset="0"/>
              <a:ea typeface="Times New Roman" panose="02020603050405020304" pitchFamily="18" charset="0"/>
            </a:endParaRPr>
          </a:p>
        </p:txBody>
      </p:sp>
      <p:pic>
        <p:nvPicPr>
          <p:cNvPr id="2" name="Picture 1">
            <a:extLst>
              <a:ext uri="{FF2B5EF4-FFF2-40B4-BE49-F238E27FC236}">
                <a16:creationId xmlns:a16="http://schemas.microsoft.com/office/drawing/2014/main" id="{5637F09F-5BFB-F4AC-3F83-9DCD5953B2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659" y="1538605"/>
            <a:ext cx="2546067" cy="5043110"/>
          </a:xfrm>
          <a:prstGeom prst="rect">
            <a:avLst/>
          </a:prstGeom>
          <a:ln>
            <a:noFill/>
          </a:ln>
          <a:effectLst>
            <a:outerShdw blurRad="292100" dist="139700" dir="2700000" algn="tl" rotWithShape="0">
              <a:srgbClr val="333333">
                <a:alpha val="65000"/>
              </a:srgbClr>
            </a:outerShdw>
          </a:effectLst>
        </p:spPr>
      </p:pic>
      <p:pic>
        <p:nvPicPr>
          <p:cNvPr id="6" name="Picture 5" descr="A screenshot of a cell phone&#10;&#10;AI-generated content may be incorrect.">
            <a:extLst>
              <a:ext uri="{FF2B5EF4-FFF2-40B4-BE49-F238E27FC236}">
                <a16:creationId xmlns:a16="http://schemas.microsoft.com/office/drawing/2014/main" id="{F89DFE49-2BCA-3D12-6F76-A45F03ED807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3920" y="1566004"/>
            <a:ext cx="2546067" cy="501726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25253CB-394D-6BF9-115B-B6E3ABA32A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8414181" y="1756657"/>
            <a:ext cx="2699385" cy="48250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3720023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26E4A3-0306-B5BC-E686-532237CE48D5}"/>
              </a:ext>
            </a:extLst>
          </p:cNvPr>
          <p:cNvSpPr txBox="1"/>
          <p:nvPr/>
        </p:nvSpPr>
        <p:spPr>
          <a:xfrm>
            <a:off x="667693" y="342779"/>
            <a:ext cx="6115616" cy="524567"/>
          </a:xfrm>
          <a:prstGeom prst="rect">
            <a:avLst/>
          </a:prstGeom>
          <a:noFill/>
        </p:spPr>
        <p:txBody>
          <a:bodyPr wrap="square">
            <a:spAutoFit/>
          </a:bodyPr>
          <a:lstStyle/>
          <a:p>
            <a:pPr>
              <a:lnSpc>
                <a:spcPct val="130000"/>
              </a:lnSpc>
              <a:spcBef>
                <a:spcPts val="200"/>
              </a:spcBef>
            </a:pPr>
            <a:r>
              <a:rPr lang="en-US" sz="2400" b="1" dirty="0">
                <a:effectLst/>
                <a:latin typeface="SFU Futura" panose="00000400000000000000" pitchFamily="2" charset="0"/>
                <a:ea typeface="DengXian Light" panose="02010600030101010101" pitchFamily="2" charset="-122"/>
                <a:cs typeface="Angsana New" panose="02020603050405020304" pitchFamily="18" charset="-34"/>
              </a:rPr>
              <a:t>3.3. </a:t>
            </a:r>
            <a:r>
              <a:rPr lang="en-US" sz="2400" b="1" dirty="0" err="1">
                <a:effectLst/>
                <a:latin typeface="SFU Futura" panose="00000400000000000000" pitchFamily="2" charset="0"/>
                <a:ea typeface="DengXian Light" panose="02010600030101010101" pitchFamily="2" charset="-122"/>
                <a:cs typeface="Angsana New" panose="02020603050405020304" pitchFamily="18" charset="-34"/>
              </a:rPr>
              <a:t>Hệ</a:t>
            </a:r>
            <a:r>
              <a:rPr lang="en-US" sz="2400" b="1"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b="1" dirty="0" err="1">
                <a:effectLst/>
                <a:latin typeface="SFU Futura" panose="00000400000000000000" pitchFamily="2" charset="0"/>
                <a:ea typeface="DengXian Light" panose="02010600030101010101" pitchFamily="2" charset="-122"/>
                <a:cs typeface="Angsana New" panose="02020603050405020304" pitchFamily="18" charset="-34"/>
              </a:rPr>
              <a:t>thống</a:t>
            </a:r>
            <a:r>
              <a:rPr lang="en-US" sz="2400" b="1"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b="1" dirty="0" err="1">
                <a:effectLst/>
                <a:latin typeface="SFU Futura" panose="00000400000000000000" pitchFamily="2" charset="0"/>
                <a:ea typeface="DengXian Light" panose="02010600030101010101" pitchFamily="2" charset="-122"/>
                <a:cs typeface="Angsana New" panose="02020603050405020304" pitchFamily="18" charset="-34"/>
              </a:rPr>
              <a:t>thực</a:t>
            </a:r>
            <a:r>
              <a:rPr lang="en-US" sz="2400" b="1" dirty="0">
                <a:effectLst/>
                <a:latin typeface="SFU Futura" panose="00000400000000000000" pitchFamily="2" charset="0"/>
                <a:ea typeface="DengXian Light" panose="02010600030101010101" pitchFamily="2" charset="-122"/>
                <a:cs typeface="Angsana New" panose="02020603050405020304" pitchFamily="18" charset="-34"/>
              </a:rPr>
              <a:t> </a:t>
            </a:r>
            <a:r>
              <a:rPr lang="en-US" sz="2400" b="1" dirty="0" err="1">
                <a:effectLst/>
                <a:latin typeface="SFU Futura" panose="00000400000000000000" pitchFamily="2" charset="0"/>
                <a:ea typeface="DengXian Light" panose="02010600030101010101" pitchFamily="2" charset="-122"/>
                <a:cs typeface="Angsana New" panose="02020603050405020304" pitchFamily="18" charset="-34"/>
              </a:rPr>
              <a:t>tế</a:t>
            </a:r>
            <a:endParaRPr lang="en-US" sz="2400" b="1" dirty="0">
              <a:effectLst/>
              <a:latin typeface="SFU Futura" panose="00000400000000000000" pitchFamily="2" charset="0"/>
              <a:ea typeface="DengXian Light" panose="02010600030101010101" pitchFamily="2" charset="-122"/>
              <a:cs typeface="Angsana New" panose="02020603050405020304" pitchFamily="18" charset="-34"/>
            </a:endParaRPr>
          </a:p>
        </p:txBody>
      </p:sp>
      <p:sp>
        <p:nvSpPr>
          <p:cNvPr id="5" name="TextBox 4">
            <a:extLst>
              <a:ext uri="{FF2B5EF4-FFF2-40B4-BE49-F238E27FC236}">
                <a16:creationId xmlns:a16="http://schemas.microsoft.com/office/drawing/2014/main" id="{B123EBE7-0DEF-07C8-6DAC-EC83A84CE4D5}"/>
              </a:ext>
            </a:extLst>
          </p:cNvPr>
          <p:cNvSpPr txBox="1"/>
          <p:nvPr/>
        </p:nvSpPr>
        <p:spPr>
          <a:xfrm>
            <a:off x="667693" y="1055659"/>
            <a:ext cx="6554910" cy="366832"/>
          </a:xfrm>
          <a:prstGeom prst="rect">
            <a:avLst/>
          </a:prstGeom>
          <a:noFill/>
        </p:spPr>
        <p:txBody>
          <a:bodyPr wrap="square">
            <a:spAutoFit/>
          </a:bodyPr>
          <a:lstStyle/>
          <a:p>
            <a:pPr>
              <a:lnSpc>
                <a:spcPct val="107000"/>
              </a:lnSpc>
              <a:spcAft>
                <a:spcPts val="800"/>
              </a:spcAft>
            </a:pPr>
            <a:r>
              <a:rPr lang="en-US" dirty="0" err="1">
                <a:latin typeface="SFU Futura" panose="00000400000000000000" pitchFamily="2" charset="0"/>
                <a:ea typeface="Calibri" panose="020F0502020204030204" pitchFamily="34" charset="0"/>
                <a:cs typeface="Times New Roman" panose="02020603050405020304" pitchFamily="18" charset="0"/>
              </a:rPr>
              <a:t>D</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ưới</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đây</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là</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thực</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tế</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mà</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chúng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em</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đã</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x</a:t>
            </a:r>
            <a:r>
              <a:rPr lang="en-US" dirty="0" err="1">
                <a:latin typeface="SFU Futura" panose="00000400000000000000" pitchFamily="2" charset="0"/>
                <a:ea typeface="Calibri" panose="020F0502020204030204" pitchFamily="34" charset="0"/>
                <a:cs typeface="Times New Roman" panose="02020603050405020304" pitchFamily="18" charset="0"/>
              </a:rPr>
              <a:t>â</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y</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dựng</a:t>
            </a:r>
            <a:r>
              <a:rPr lang="en-US" sz="1800" dirty="0">
                <a:effectLst/>
                <a:latin typeface="SFU Futura" panose="00000400000000000000" pitchFamily="2" charset="0"/>
                <a:ea typeface="Calibri" panose="020F0502020204030204" pitchFamily="34" charset="0"/>
                <a:cs typeface="Times New Roman" panose="02020603050405020304" pitchFamily="18" charset="0"/>
              </a:rPr>
              <a:t> </a:t>
            </a:r>
            <a:r>
              <a:rPr lang="en-US" sz="18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800" dirty="0">
                <a:effectLst/>
                <a:latin typeface="SFU Futura" panose="00000400000000000000" pitchFamily="2" charset="0"/>
                <a:ea typeface="Calibri" panose="020F0502020204030204" pitchFamily="34" charset="0"/>
                <a:cs typeface="Times New Roman" panose="02020603050405020304" pitchFamily="18" charset="0"/>
              </a:rPr>
              <a:t>:</a:t>
            </a:r>
          </a:p>
        </p:txBody>
      </p:sp>
      <p:pic>
        <p:nvPicPr>
          <p:cNvPr id="2" name="Picture 1">
            <a:extLst>
              <a:ext uri="{FF2B5EF4-FFF2-40B4-BE49-F238E27FC236}">
                <a16:creationId xmlns:a16="http://schemas.microsoft.com/office/drawing/2014/main" id="{FFFC261A-AA49-25BC-ECBF-3B01D328202C}"/>
              </a:ext>
            </a:extLst>
          </p:cNvPr>
          <p:cNvPicPr>
            <a:picLocks noChangeAspect="1"/>
          </p:cNvPicPr>
          <p:nvPr/>
        </p:nvPicPr>
        <p:blipFill>
          <a:blip r:embed="rId2" cstate="print">
            <a:extLst>
              <a:ext uri="{28A0092B-C50C-407E-A947-70E740481C1C}">
                <a14:useLocalDpi xmlns:a14="http://schemas.microsoft.com/office/drawing/2010/main" val="0"/>
              </a:ext>
            </a:extLst>
          </a:blip>
          <a:srcRect t="17674" b="5755"/>
          <a:stretch/>
        </p:blipFill>
        <p:spPr>
          <a:xfrm>
            <a:off x="524624" y="1783039"/>
            <a:ext cx="3688562" cy="3765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D6332B01-7C8E-EE50-9266-FA6A289D507A}"/>
              </a:ext>
            </a:extLst>
          </p:cNvPr>
          <p:cNvPicPr>
            <a:picLocks noChangeAspect="1"/>
          </p:cNvPicPr>
          <p:nvPr/>
        </p:nvPicPr>
        <p:blipFill>
          <a:blip r:embed="rId3" cstate="print">
            <a:extLst>
              <a:ext uri="{28A0092B-C50C-407E-A947-70E740481C1C}">
                <a14:useLocalDpi xmlns:a14="http://schemas.microsoft.com/office/drawing/2010/main" val="0"/>
              </a:ext>
            </a:extLst>
          </a:blip>
          <a:srcRect t="7523" b="7523"/>
          <a:stretch/>
        </p:blipFill>
        <p:spPr>
          <a:xfrm>
            <a:off x="4649001" y="1783039"/>
            <a:ext cx="3422412" cy="3765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18461E7F-F8FB-0568-0CB3-7D73603FAF55}"/>
              </a:ext>
            </a:extLst>
          </p:cNvPr>
          <p:cNvPicPr>
            <a:picLocks noChangeAspect="1"/>
          </p:cNvPicPr>
          <p:nvPr/>
        </p:nvPicPr>
        <p:blipFill>
          <a:blip r:embed="rId4" cstate="print">
            <a:extLst>
              <a:ext uri="{28A0092B-C50C-407E-A947-70E740481C1C}">
                <a14:useLocalDpi xmlns:a14="http://schemas.microsoft.com/office/drawing/2010/main" val="0"/>
              </a:ext>
            </a:extLst>
          </a:blip>
          <a:srcRect t="5" b="5"/>
          <a:stretch/>
        </p:blipFill>
        <p:spPr>
          <a:xfrm>
            <a:off x="8507228" y="1783038"/>
            <a:ext cx="3273184" cy="37658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793019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9"/>
          <p:cNvSpPr txBox="1"/>
          <p:nvPr/>
        </p:nvSpPr>
        <p:spPr>
          <a:xfrm>
            <a:off x="1427475" y="2812505"/>
            <a:ext cx="2297918" cy="609600"/>
          </a:xfrm>
          <a:prstGeom prst="rect">
            <a:avLst/>
          </a:prstGeom>
          <a:noFill/>
        </p:spPr>
        <p:txBody>
          <a:bodyPr wrap="square" lIns="0" tIns="0" rIns="0" bIns="0" rtlCol="0">
            <a:normAutofit/>
          </a:bodyPr>
          <a:lstStyle/>
          <a:p>
            <a:r>
              <a:rPr lang="vi-VN" altLang="vi-VN" sz="2000" b="1" dirty="0">
                <a:solidFill>
                  <a:schemeClr val="bg1"/>
                </a:solidFill>
                <a:latin typeface="Noto Sans"/>
                <a:ea typeface="Noto Sans"/>
              </a:rPr>
              <a:t>Bấm để vào</a:t>
            </a:r>
            <a:endParaRPr lang="en-US" altLang="zh-CN" sz="2000" b="1" dirty="0">
              <a:solidFill>
                <a:schemeClr val="bg1"/>
              </a:solidFill>
              <a:latin typeface="字魂105号-简雅黑" panose="00000500000000000000" pitchFamily="2" charset="-122"/>
              <a:ea typeface="字魂105号-简雅黑" panose="00000500000000000000" pitchFamily="2" charset="-122"/>
            </a:endParaRPr>
          </a:p>
          <a:p>
            <a:r>
              <a:rPr lang="vi-VN" altLang="vi-VN" sz="2000" b="1" dirty="0">
                <a:solidFill>
                  <a:schemeClr val="bg1"/>
                </a:solidFill>
                <a:latin typeface="Noto Sans"/>
                <a:ea typeface="Noto Sans"/>
              </a:rPr>
              <a:t>tiêu đề văn bản</a:t>
            </a:r>
            <a:endParaRPr lang="en-US" altLang="zh-CN" sz="2000" b="1" dirty="0">
              <a:solidFill>
                <a:schemeClr val="bg1"/>
              </a:solidFill>
              <a:latin typeface="字魂105号-简雅黑" panose="00000500000000000000" pitchFamily="2" charset="-122"/>
              <a:ea typeface="字魂105号-简雅黑" panose="00000500000000000000" pitchFamily="2" charset="-122"/>
            </a:endParaRPr>
          </a:p>
        </p:txBody>
      </p:sp>
      <p:grpSp>
        <p:nvGrpSpPr>
          <p:cNvPr id="28" name="组合 27"/>
          <p:cNvGrpSpPr/>
          <p:nvPr/>
        </p:nvGrpSpPr>
        <p:grpSpPr>
          <a:xfrm>
            <a:off x="3716962" y="4890163"/>
            <a:ext cx="326390" cy="373380"/>
            <a:chOff x="9477707" y="1892543"/>
            <a:chExt cx="427372" cy="488900"/>
          </a:xfrm>
          <a:solidFill>
            <a:schemeClr val="bg1"/>
          </a:solidFill>
        </p:grpSpPr>
        <p:sp>
          <p:nvSpPr>
            <p:cNvPr id="29" name="Oval 194"/>
            <p:cNvSpPr>
              <a:spLocks noChangeArrowheads="1"/>
            </p:cNvSpPr>
            <p:nvPr/>
          </p:nvSpPr>
          <p:spPr bwMode="auto">
            <a:xfrm>
              <a:off x="9604090" y="2291645"/>
              <a:ext cx="89798" cy="8979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95"/>
            <p:cNvSpPr>
              <a:spLocks noChangeArrowheads="1"/>
            </p:cNvSpPr>
            <p:nvPr/>
          </p:nvSpPr>
          <p:spPr bwMode="auto">
            <a:xfrm>
              <a:off x="9772044" y="2291645"/>
              <a:ext cx="86472" cy="8979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96"/>
            <p:cNvSpPr/>
            <p:nvPr/>
          </p:nvSpPr>
          <p:spPr bwMode="auto">
            <a:xfrm>
              <a:off x="9477707" y="1939105"/>
              <a:ext cx="392450" cy="330922"/>
            </a:xfrm>
            <a:custGeom>
              <a:avLst/>
              <a:gdLst>
                <a:gd name="T0" fmla="*/ 180 w 188"/>
                <a:gd name="T1" fmla="*/ 158 h 158"/>
                <a:gd name="T2" fmla="*/ 180 w 188"/>
                <a:gd name="T3" fmla="*/ 158 h 158"/>
                <a:gd name="T4" fmla="*/ 66 w 188"/>
                <a:gd name="T5" fmla="*/ 157 h 158"/>
                <a:gd name="T6" fmla="*/ 59 w 188"/>
                <a:gd name="T7" fmla="*/ 151 h 158"/>
                <a:gd name="T8" fmla="*/ 31 w 188"/>
                <a:gd name="T9" fmla="*/ 23 h 158"/>
                <a:gd name="T10" fmla="*/ 7 w 188"/>
                <a:gd name="T11" fmla="*/ 17 h 158"/>
                <a:gd name="T12" fmla="*/ 2 w 188"/>
                <a:gd name="T13" fmla="*/ 7 h 158"/>
                <a:gd name="T14" fmla="*/ 12 w 188"/>
                <a:gd name="T15" fmla="*/ 1 h 158"/>
                <a:gd name="T16" fmla="*/ 40 w 188"/>
                <a:gd name="T17" fmla="*/ 9 h 158"/>
                <a:gd name="T18" fmla="*/ 46 w 188"/>
                <a:gd name="T19" fmla="*/ 15 h 158"/>
                <a:gd name="T20" fmla="*/ 73 w 188"/>
                <a:gd name="T21" fmla="*/ 141 h 158"/>
                <a:gd name="T22" fmla="*/ 180 w 188"/>
                <a:gd name="T23" fmla="*/ 141 h 158"/>
                <a:gd name="T24" fmla="*/ 188 w 188"/>
                <a:gd name="T25" fmla="*/ 149 h 158"/>
                <a:gd name="T26" fmla="*/ 180 w 188"/>
                <a:gd name="T2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158">
                  <a:moveTo>
                    <a:pt x="180" y="158"/>
                  </a:moveTo>
                  <a:cubicBezTo>
                    <a:pt x="180" y="158"/>
                    <a:pt x="180" y="158"/>
                    <a:pt x="180" y="158"/>
                  </a:cubicBezTo>
                  <a:cubicBezTo>
                    <a:pt x="66" y="157"/>
                    <a:pt x="66" y="157"/>
                    <a:pt x="66" y="157"/>
                  </a:cubicBezTo>
                  <a:cubicBezTo>
                    <a:pt x="63" y="157"/>
                    <a:pt x="59" y="154"/>
                    <a:pt x="59" y="151"/>
                  </a:cubicBezTo>
                  <a:cubicBezTo>
                    <a:pt x="31" y="23"/>
                    <a:pt x="31" y="23"/>
                    <a:pt x="31" y="23"/>
                  </a:cubicBezTo>
                  <a:cubicBezTo>
                    <a:pt x="7" y="17"/>
                    <a:pt x="7" y="17"/>
                    <a:pt x="7" y="17"/>
                  </a:cubicBezTo>
                  <a:cubicBezTo>
                    <a:pt x="3" y="15"/>
                    <a:pt x="0" y="11"/>
                    <a:pt x="2" y="7"/>
                  </a:cubicBezTo>
                  <a:cubicBezTo>
                    <a:pt x="3" y="2"/>
                    <a:pt x="7" y="0"/>
                    <a:pt x="12" y="1"/>
                  </a:cubicBezTo>
                  <a:cubicBezTo>
                    <a:pt x="40" y="9"/>
                    <a:pt x="40" y="9"/>
                    <a:pt x="40" y="9"/>
                  </a:cubicBezTo>
                  <a:cubicBezTo>
                    <a:pt x="43" y="10"/>
                    <a:pt x="45" y="12"/>
                    <a:pt x="46" y="15"/>
                  </a:cubicBezTo>
                  <a:cubicBezTo>
                    <a:pt x="73" y="141"/>
                    <a:pt x="73" y="141"/>
                    <a:pt x="73" y="141"/>
                  </a:cubicBezTo>
                  <a:cubicBezTo>
                    <a:pt x="180" y="141"/>
                    <a:pt x="180" y="141"/>
                    <a:pt x="180" y="141"/>
                  </a:cubicBezTo>
                  <a:cubicBezTo>
                    <a:pt x="184" y="141"/>
                    <a:pt x="188" y="145"/>
                    <a:pt x="188" y="149"/>
                  </a:cubicBezTo>
                  <a:cubicBezTo>
                    <a:pt x="188" y="154"/>
                    <a:pt x="184" y="158"/>
                    <a:pt x="180" y="15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97"/>
            <p:cNvSpPr/>
            <p:nvPr/>
          </p:nvSpPr>
          <p:spPr bwMode="auto">
            <a:xfrm>
              <a:off x="9574157" y="2028903"/>
              <a:ext cx="330922" cy="171282"/>
            </a:xfrm>
            <a:custGeom>
              <a:avLst/>
              <a:gdLst>
                <a:gd name="T0" fmla="*/ 148 w 159"/>
                <a:gd name="T1" fmla="*/ 75 h 82"/>
                <a:gd name="T2" fmla="*/ 141 w 159"/>
                <a:gd name="T3" fmla="*/ 82 h 82"/>
                <a:gd name="T4" fmla="*/ 18 w 159"/>
                <a:gd name="T5" fmla="*/ 82 h 82"/>
                <a:gd name="T6" fmla="*/ 12 w 159"/>
                <a:gd name="T7" fmla="*/ 75 h 82"/>
                <a:gd name="T8" fmla="*/ 0 w 159"/>
                <a:gd name="T9" fmla="*/ 6 h 82"/>
                <a:gd name="T10" fmla="*/ 6 w 159"/>
                <a:gd name="T11" fmla="*/ 0 h 82"/>
                <a:gd name="T12" fmla="*/ 159 w 159"/>
                <a:gd name="T13" fmla="*/ 15 h 82"/>
                <a:gd name="T14" fmla="*/ 148 w 159"/>
                <a:gd name="T15" fmla="*/ 7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82">
                  <a:moveTo>
                    <a:pt x="148" y="75"/>
                  </a:moveTo>
                  <a:cubicBezTo>
                    <a:pt x="148" y="79"/>
                    <a:pt x="145" y="82"/>
                    <a:pt x="141" y="82"/>
                  </a:cubicBezTo>
                  <a:cubicBezTo>
                    <a:pt x="18" y="82"/>
                    <a:pt x="18" y="82"/>
                    <a:pt x="18" y="82"/>
                  </a:cubicBezTo>
                  <a:cubicBezTo>
                    <a:pt x="15" y="82"/>
                    <a:pt x="12" y="79"/>
                    <a:pt x="12" y="75"/>
                  </a:cubicBezTo>
                  <a:cubicBezTo>
                    <a:pt x="0" y="6"/>
                    <a:pt x="0" y="6"/>
                    <a:pt x="0" y="6"/>
                  </a:cubicBezTo>
                  <a:cubicBezTo>
                    <a:pt x="0" y="3"/>
                    <a:pt x="3" y="0"/>
                    <a:pt x="6" y="0"/>
                  </a:cubicBezTo>
                  <a:cubicBezTo>
                    <a:pt x="159" y="15"/>
                    <a:pt x="159" y="15"/>
                    <a:pt x="159" y="15"/>
                  </a:cubicBezTo>
                  <a:lnTo>
                    <a:pt x="148" y="7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98"/>
            <p:cNvSpPr/>
            <p:nvPr/>
          </p:nvSpPr>
          <p:spPr bwMode="auto">
            <a:xfrm>
              <a:off x="9725483" y="1892543"/>
              <a:ext cx="44899" cy="34922"/>
            </a:xfrm>
            <a:custGeom>
              <a:avLst/>
              <a:gdLst>
                <a:gd name="T0" fmla="*/ 23 w 27"/>
                <a:gd name="T1" fmla="*/ 0 h 21"/>
                <a:gd name="T2" fmla="*/ 18 w 27"/>
                <a:gd name="T3" fmla="*/ 0 h 21"/>
                <a:gd name="T4" fmla="*/ 6 w 27"/>
                <a:gd name="T5" fmla="*/ 0 h 21"/>
                <a:gd name="T6" fmla="*/ 3 w 27"/>
                <a:gd name="T7" fmla="*/ 0 h 21"/>
                <a:gd name="T8" fmla="*/ 0 w 27"/>
                <a:gd name="T9" fmla="*/ 21 h 21"/>
                <a:gd name="T10" fmla="*/ 8 w 27"/>
                <a:gd name="T11" fmla="*/ 21 h 21"/>
                <a:gd name="T12" fmla="*/ 19 w 27"/>
                <a:gd name="T13" fmla="*/ 21 h 21"/>
                <a:gd name="T14" fmla="*/ 27 w 27"/>
                <a:gd name="T15" fmla="*/ 21 h 21"/>
                <a:gd name="T16" fmla="*/ 23 w 27"/>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1">
                  <a:moveTo>
                    <a:pt x="23" y="0"/>
                  </a:moveTo>
                  <a:lnTo>
                    <a:pt x="18" y="0"/>
                  </a:lnTo>
                  <a:lnTo>
                    <a:pt x="6" y="0"/>
                  </a:lnTo>
                  <a:lnTo>
                    <a:pt x="3" y="0"/>
                  </a:lnTo>
                  <a:lnTo>
                    <a:pt x="0" y="21"/>
                  </a:lnTo>
                  <a:lnTo>
                    <a:pt x="8" y="21"/>
                  </a:lnTo>
                  <a:lnTo>
                    <a:pt x="19" y="21"/>
                  </a:lnTo>
                  <a:lnTo>
                    <a:pt x="27" y="21"/>
                  </a:lnTo>
                  <a:lnTo>
                    <a:pt x="23"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99"/>
            <p:cNvSpPr/>
            <p:nvPr/>
          </p:nvSpPr>
          <p:spPr bwMode="auto">
            <a:xfrm>
              <a:off x="9665617" y="1902520"/>
              <a:ext cx="51551" cy="49888"/>
            </a:xfrm>
            <a:custGeom>
              <a:avLst/>
              <a:gdLst>
                <a:gd name="T0" fmla="*/ 16 w 31"/>
                <a:gd name="T1" fmla="*/ 0 h 30"/>
                <a:gd name="T2" fmla="*/ 12 w 31"/>
                <a:gd name="T3" fmla="*/ 1 h 30"/>
                <a:gd name="T4" fmla="*/ 4 w 31"/>
                <a:gd name="T5" fmla="*/ 7 h 30"/>
                <a:gd name="T6" fmla="*/ 0 w 31"/>
                <a:gd name="T7" fmla="*/ 10 h 30"/>
                <a:gd name="T8" fmla="*/ 9 w 31"/>
                <a:gd name="T9" fmla="*/ 30 h 30"/>
                <a:gd name="T10" fmla="*/ 15 w 31"/>
                <a:gd name="T11" fmla="*/ 25 h 30"/>
                <a:gd name="T12" fmla="*/ 24 w 31"/>
                <a:gd name="T13" fmla="*/ 20 h 30"/>
                <a:gd name="T14" fmla="*/ 31 w 31"/>
                <a:gd name="T15" fmla="*/ 15 h 30"/>
                <a:gd name="T16" fmla="*/ 16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16" y="0"/>
                  </a:moveTo>
                  <a:lnTo>
                    <a:pt x="12" y="1"/>
                  </a:lnTo>
                  <a:lnTo>
                    <a:pt x="4" y="7"/>
                  </a:lnTo>
                  <a:lnTo>
                    <a:pt x="0" y="10"/>
                  </a:lnTo>
                  <a:lnTo>
                    <a:pt x="9" y="30"/>
                  </a:lnTo>
                  <a:lnTo>
                    <a:pt x="15" y="25"/>
                  </a:lnTo>
                  <a:lnTo>
                    <a:pt x="24" y="20"/>
                  </a:lnTo>
                  <a:lnTo>
                    <a:pt x="31" y="15"/>
                  </a:lnTo>
                  <a:lnTo>
                    <a:pt x="16"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00"/>
            <p:cNvSpPr/>
            <p:nvPr/>
          </p:nvSpPr>
          <p:spPr bwMode="auto">
            <a:xfrm>
              <a:off x="9622381" y="1944094"/>
              <a:ext cx="49888" cy="51551"/>
            </a:xfrm>
            <a:custGeom>
              <a:avLst/>
              <a:gdLst>
                <a:gd name="T0" fmla="*/ 10 w 30"/>
                <a:gd name="T1" fmla="*/ 0 h 31"/>
                <a:gd name="T2" fmla="*/ 7 w 30"/>
                <a:gd name="T3" fmla="*/ 4 h 31"/>
                <a:gd name="T4" fmla="*/ 2 w 30"/>
                <a:gd name="T5" fmla="*/ 14 h 31"/>
                <a:gd name="T6" fmla="*/ 0 w 30"/>
                <a:gd name="T7" fmla="*/ 17 h 31"/>
                <a:gd name="T8" fmla="*/ 17 w 30"/>
                <a:gd name="T9" fmla="*/ 31 h 31"/>
                <a:gd name="T10" fmla="*/ 21 w 30"/>
                <a:gd name="T11" fmla="*/ 24 h 31"/>
                <a:gd name="T12" fmla="*/ 26 w 30"/>
                <a:gd name="T13" fmla="*/ 14 h 31"/>
                <a:gd name="T14" fmla="*/ 30 w 30"/>
                <a:gd name="T15" fmla="*/ 7 h 31"/>
                <a:gd name="T16" fmla="*/ 10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10" y="0"/>
                  </a:moveTo>
                  <a:lnTo>
                    <a:pt x="7" y="4"/>
                  </a:lnTo>
                  <a:lnTo>
                    <a:pt x="2" y="14"/>
                  </a:lnTo>
                  <a:lnTo>
                    <a:pt x="0" y="17"/>
                  </a:lnTo>
                  <a:lnTo>
                    <a:pt x="17" y="31"/>
                  </a:lnTo>
                  <a:lnTo>
                    <a:pt x="21" y="24"/>
                  </a:lnTo>
                  <a:lnTo>
                    <a:pt x="26" y="14"/>
                  </a:lnTo>
                  <a:lnTo>
                    <a:pt x="30" y="7"/>
                  </a:lnTo>
                  <a:lnTo>
                    <a:pt x="10"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201"/>
            <p:cNvSpPr/>
            <p:nvPr/>
          </p:nvSpPr>
          <p:spPr bwMode="auto">
            <a:xfrm>
              <a:off x="9610741" y="2002296"/>
              <a:ext cx="38248" cy="43236"/>
            </a:xfrm>
            <a:custGeom>
              <a:avLst/>
              <a:gdLst>
                <a:gd name="T0" fmla="*/ 0 w 23"/>
                <a:gd name="T1" fmla="*/ 5 h 26"/>
                <a:gd name="T2" fmla="*/ 0 w 23"/>
                <a:gd name="T3" fmla="*/ 9 h 26"/>
                <a:gd name="T4" fmla="*/ 2 w 23"/>
                <a:gd name="T5" fmla="*/ 20 h 26"/>
                <a:gd name="T6" fmla="*/ 2 w 23"/>
                <a:gd name="T7" fmla="*/ 25 h 26"/>
                <a:gd name="T8" fmla="*/ 23 w 23"/>
                <a:gd name="T9" fmla="*/ 26 h 26"/>
                <a:gd name="T10" fmla="*/ 22 w 23"/>
                <a:gd name="T11" fmla="*/ 19 h 26"/>
                <a:gd name="T12" fmla="*/ 22 w 23"/>
                <a:gd name="T13" fmla="*/ 9 h 26"/>
                <a:gd name="T14" fmla="*/ 22 w 23"/>
                <a:gd name="T15" fmla="*/ 0 h 26"/>
                <a:gd name="T16" fmla="*/ 0 w 23"/>
                <a:gd name="T17"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6">
                  <a:moveTo>
                    <a:pt x="0" y="5"/>
                  </a:moveTo>
                  <a:lnTo>
                    <a:pt x="0" y="9"/>
                  </a:lnTo>
                  <a:lnTo>
                    <a:pt x="2" y="20"/>
                  </a:lnTo>
                  <a:lnTo>
                    <a:pt x="2" y="25"/>
                  </a:lnTo>
                  <a:lnTo>
                    <a:pt x="23" y="26"/>
                  </a:lnTo>
                  <a:lnTo>
                    <a:pt x="22" y="19"/>
                  </a:lnTo>
                  <a:lnTo>
                    <a:pt x="22" y="9"/>
                  </a:lnTo>
                  <a:lnTo>
                    <a:pt x="22" y="0"/>
                  </a:lnTo>
                  <a:lnTo>
                    <a:pt x="0" y="5"/>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02"/>
            <p:cNvSpPr/>
            <p:nvPr/>
          </p:nvSpPr>
          <p:spPr bwMode="auto">
            <a:xfrm>
              <a:off x="9622381" y="2057173"/>
              <a:ext cx="49888" cy="51551"/>
            </a:xfrm>
            <a:custGeom>
              <a:avLst/>
              <a:gdLst>
                <a:gd name="T0" fmla="*/ 0 w 30"/>
                <a:gd name="T1" fmla="*/ 13 h 31"/>
                <a:gd name="T2" fmla="*/ 2 w 30"/>
                <a:gd name="T3" fmla="*/ 17 h 31"/>
                <a:gd name="T4" fmla="*/ 7 w 30"/>
                <a:gd name="T5" fmla="*/ 27 h 31"/>
                <a:gd name="T6" fmla="*/ 10 w 30"/>
                <a:gd name="T7" fmla="*/ 31 h 31"/>
                <a:gd name="T8" fmla="*/ 30 w 30"/>
                <a:gd name="T9" fmla="*/ 22 h 31"/>
                <a:gd name="T10" fmla="*/ 26 w 30"/>
                <a:gd name="T11" fmla="*/ 16 h 31"/>
                <a:gd name="T12" fmla="*/ 20 w 30"/>
                <a:gd name="T13" fmla="*/ 6 h 31"/>
                <a:gd name="T14" fmla="*/ 16 w 30"/>
                <a:gd name="T15" fmla="*/ 0 h 31"/>
                <a:gd name="T16" fmla="*/ 0 w 30"/>
                <a:gd name="T17"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0" y="13"/>
                  </a:moveTo>
                  <a:lnTo>
                    <a:pt x="2" y="17"/>
                  </a:lnTo>
                  <a:lnTo>
                    <a:pt x="7" y="27"/>
                  </a:lnTo>
                  <a:lnTo>
                    <a:pt x="10" y="31"/>
                  </a:lnTo>
                  <a:lnTo>
                    <a:pt x="30" y="22"/>
                  </a:lnTo>
                  <a:lnTo>
                    <a:pt x="26" y="16"/>
                  </a:lnTo>
                  <a:lnTo>
                    <a:pt x="20" y="6"/>
                  </a:lnTo>
                  <a:lnTo>
                    <a:pt x="16" y="0"/>
                  </a:lnTo>
                  <a:lnTo>
                    <a:pt x="0" y="13"/>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03"/>
            <p:cNvSpPr/>
            <p:nvPr/>
          </p:nvSpPr>
          <p:spPr bwMode="auto">
            <a:xfrm>
              <a:off x="9665617" y="2102071"/>
              <a:ext cx="49888" cy="48225"/>
            </a:xfrm>
            <a:custGeom>
              <a:avLst/>
              <a:gdLst>
                <a:gd name="T0" fmla="*/ 0 w 30"/>
                <a:gd name="T1" fmla="*/ 20 h 29"/>
                <a:gd name="T2" fmla="*/ 4 w 30"/>
                <a:gd name="T3" fmla="*/ 22 h 29"/>
                <a:gd name="T4" fmla="*/ 14 w 30"/>
                <a:gd name="T5" fmla="*/ 28 h 29"/>
                <a:gd name="T6" fmla="*/ 17 w 30"/>
                <a:gd name="T7" fmla="*/ 29 h 29"/>
                <a:gd name="T8" fmla="*/ 30 w 30"/>
                <a:gd name="T9" fmla="*/ 12 h 29"/>
                <a:gd name="T10" fmla="*/ 22 w 30"/>
                <a:gd name="T11" fmla="*/ 9 h 29"/>
                <a:gd name="T12" fmla="*/ 14 w 30"/>
                <a:gd name="T13" fmla="*/ 4 h 29"/>
                <a:gd name="T14" fmla="*/ 6 w 30"/>
                <a:gd name="T15" fmla="*/ 0 h 29"/>
                <a:gd name="T16" fmla="*/ 0 w 30"/>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8">
                  <a:moveTo>
                    <a:pt x="0" y="20"/>
                  </a:moveTo>
                  <a:lnTo>
                    <a:pt x="4" y="22"/>
                  </a:lnTo>
                  <a:lnTo>
                    <a:pt x="14" y="28"/>
                  </a:lnTo>
                  <a:lnTo>
                    <a:pt x="17" y="29"/>
                  </a:lnTo>
                  <a:lnTo>
                    <a:pt x="30" y="12"/>
                  </a:lnTo>
                  <a:lnTo>
                    <a:pt x="22" y="9"/>
                  </a:lnTo>
                  <a:lnTo>
                    <a:pt x="14" y="4"/>
                  </a:lnTo>
                  <a:lnTo>
                    <a:pt x="6" y="0"/>
                  </a:lnTo>
                  <a:lnTo>
                    <a:pt x="0" y="2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204"/>
            <p:cNvSpPr/>
            <p:nvPr/>
          </p:nvSpPr>
          <p:spPr bwMode="auto">
            <a:xfrm>
              <a:off x="9723820" y="2125352"/>
              <a:ext cx="43236" cy="34922"/>
            </a:xfrm>
            <a:custGeom>
              <a:avLst/>
              <a:gdLst>
                <a:gd name="T0" fmla="*/ 4 w 26"/>
                <a:gd name="T1" fmla="*/ 21 h 21"/>
                <a:gd name="T2" fmla="*/ 9 w 26"/>
                <a:gd name="T3" fmla="*/ 21 h 21"/>
                <a:gd name="T4" fmla="*/ 19 w 26"/>
                <a:gd name="T5" fmla="*/ 21 h 21"/>
                <a:gd name="T6" fmla="*/ 24 w 26"/>
                <a:gd name="T7" fmla="*/ 21 h 21"/>
                <a:gd name="T8" fmla="*/ 26 w 26"/>
                <a:gd name="T9" fmla="*/ 0 h 21"/>
                <a:gd name="T10" fmla="*/ 19 w 26"/>
                <a:gd name="T11" fmla="*/ 0 h 21"/>
                <a:gd name="T12" fmla="*/ 7 w 26"/>
                <a:gd name="T13" fmla="*/ 0 h 21"/>
                <a:gd name="T14" fmla="*/ 0 w 26"/>
                <a:gd name="T15" fmla="*/ 1 h 21"/>
                <a:gd name="T16" fmla="*/ 4 w 26"/>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1">
                  <a:moveTo>
                    <a:pt x="4" y="21"/>
                  </a:moveTo>
                  <a:lnTo>
                    <a:pt x="9" y="21"/>
                  </a:lnTo>
                  <a:lnTo>
                    <a:pt x="19" y="21"/>
                  </a:lnTo>
                  <a:lnTo>
                    <a:pt x="24" y="21"/>
                  </a:lnTo>
                  <a:lnTo>
                    <a:pt x="26" y="0"/>
                  </a:lnTo>
                  <a:lnTo>
                    <a:pt x="19" y="0"/>
                  </a:lnTo>
                  <a:lnTo>
                    <a:pt x="7" y="0"/>
                  </a:lnTo>
                  <a:lnTo>
                    <a:pt x="0" y="1"/>
                  </a:lnTo>
                  <a:lnTo>
                    <a:pt x="4" y="2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06"/>
            <p:cNvSpPr/>
            <p:nvPr/>
          </p:nvSpPr>
          <p:spPr bwMode="auto">
            <a:xfrm>
              <a:off x="9775370" y="2102071"/>
              <a:ext cx="53214" cy="49888"/>
            </a:xfrm>
            <a:custGeom>
              <a:avLst/>
              <a:gdLst>
                <a:gd name="T0" fmla="*/ 15 w 32"/>
                <a:gd name="T1" fmla="*/ 30 h 30"/>
                <a:gd name="T2" fmla="*/ 18 w 32"/>
                <a:gd name="T3" fmla="*/ 28 h 30"/>
                <a:gd name="T4" fmla="*/ 28 w 32"/>
                <a:gd name="T5" fmla="*/ 22 h 30"/>
                <a:gd name="T6" fmla="*/ 32 w 32"/>
                <a:gd name="T7" fmla="*/ 19 h 30"/>
                <a:gd name="T8" fmla="*/ 23 w 32"/>
                <a:gd name="T9" fmla="*/ 0 h 30"/>
                <a:gd name="T10" fmla="*/ 17 w 32"/>
                <a:gd name="T11" fmla="*/ 4 h 30"/>
                <a:gd name="T12" fmla="*/ 7 w 32"/>
                <a:gd name="T13" fmla="*/ 10 h 30"/>
                <a:gd name="T14" fmla="*/ 0 w 32"/>
                <a:gd name="T15" fmla="*/ 14 h 30"/>
                <a:gd name="T16" fmla="*/ 15 w 32"/>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0">
                  <a:moveTo>
                    <a:pt x="15" y="30"/>
                  </a:moveTo>
                  <a:lnTo>
                    <a:pt x="18" y="28"/>
                  </a:lnTo>
                  <a:lnTo>
                    <a:pt x="28" y="22"/>
                  </a:lnTo>
                  <a:lnTo>
                    <a:pt x="32" y="19"/>
                  </a:lnTo>
                  <a:lnTo>
                    <a:pt x="23" y="0"/>
                  </a:lnTo>
                  <a:lnTo>
                    <a:pt x="17" y="4"/>
                  </a:lnTo>
                  <a:lnTo>
                    <a:pt x="7" y="10"/>
                  </a:lnTo>
                  <a:lnTo>
                    <a:pt x="0" y="14"/>
                  </a:lnTo>
                  <a:lnTo>
                    <a:pt x="15"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07"/>
            <p:cNvSpPr/>
            <p:nvPr/>
          </p:nvSpPr>
          <p:spPr bwMode="auto">
            <a:xfrm>
              <a:off x="9821932" y="2058835"/>
              <a:ext cx="49888" cy="49888"/>
            </a:xfrm>
            <a:custGeom>
              <a:avLst/>
              <a:gdLst>
                <a:gd name="T0" fmla="*/ 20 w 30"/>
                <a:gd name="T1" fmla="*/ 30 h 30"/>
                <a:gd name="T2" fmla="*/ 22 w 30"/>
                <a:gd name="T3" fmla="*/ 26 h 30"/>
                <a:gd name="T4" fmla="*/ 27 w 30"/>
                <a:gd name="T5" fmla="*/ 16 h 30"/>
                <a:gd name="T6" fmla="*/ 30 w 30"/>
                <a:gd name="T7" fmla="*/ 12 h 30"/>
                <a:gd name="T8" fmla="*/ 12 w 30"/>
                <a:gd name="T9" fmla="*/ 0 h 30"/>
                <a:gd name="T10" fmla="*/ 9 w 30"/>
                <a:gd name="T11" fmla="*/ 6 h 30"/>
                <a:gd name="T12" fmla="*/ 4 w 30"/>
                <a:gd name="T13" fmla="*/ 16 h 30"/>
                <a:gd name="T14" fmla="*/ 0 w 30"/>
                <a:gd name="T15" fmla="*/ 22 h 30"/>
                <a:gd name="T16" fmla="*/ 20 w 30"/>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20" y="30"/>
                  </a:moveTo>
                  <a:lnTo>
                    <a:pt x="22" y="26"/>
                  </a:lnTo>
                  <a:lnTo>
                    <a:pt x="27" y="16"/>
                  </a:lnTo>
                  <a:lnTo>
                    <a:pt x="30" y="12"/>
                  </a:lnTo>
                  <a:lnTo>
                    <a:pt x="12" y="0"/>
                  </a:lnTo>
                  <a:lnTo>
                    <a:pt x="9" y="6"/>
                  </a:lnTo>
                  <a:lnTo>
                    <a:pt x="4" y="16"/>
                  </a:lnTo>
                  <a:lnTo>
                    <a:pt x="0" y="22"/>
                  </a:lnTo>
                  <a:lnTo>
                    <a:pt x="20" y="3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08"/>
            <p:cNvSpPr/>
            <p:nvPr/>
          </p:nvSpPr>
          <p:spPr bwMode="auto">
            <a:xfrm>
              <a:off x="9845213" y="2007285"/>
              <a:ext cx="36584" cy="43236"/>
            </a:xfrm>
            <a:custGeom>
              <a:avLst/>
              <a:gdLst>
                <a:gd name="T0" fmla="*/ 22 w 22"/>
                <a:gd name="T1" fmla="*/ 22 h 26"/>
                <a:gd name="T2" fmla="*/ 22 w 22"/>
                <a:gd name="T3" fmla="*/ 17 h 26"/>
                <a:gd name="T4" fmla="*/ 21 w 22"/>
                <a:gd name="T5" fmla="*/ 6 h 26"/>
                <a:gd name="T6" fmla="*/ 21 w 22"/>
                <a:gd name="T7" fmla="*/ 2 h 26"/>
                <a:gd name="T8" fmla="*/ 0 w 22"/>
                <a:gd name="T9" fmla="*/ 0 h 26"/>
                <a:gd name="T10" fmla="*/ 0 w 22"/>
                <a:gd name="T11" fmla="*/ 7 h 26"/>
                <a:gd name="T12" fmla="*/ 1 w 22"/>
                <a:gd name="T13" fmla="*/ 18 h 26"/>
                <a:gd name="T14" fmla="*/ 1 w 22"/>
                <a:gd name="T15" fmla="*/ 26 h 26"/>
                <a:gd name="T16" fmla="*/ 22 w 22"/>
                <a:gd name="T17"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6">
                  <a:moveTo>
                    <a:pt x="22" y="22"/>
                  </a:moveTo>
                  <a:lnTo>
                    <a:pt x="22" y="17"/>
                  </a:lnTo>
                  <a:lnTo>
                    <a:pt x="21" y="6"/>
                  </a:lnTo>
                  <a:lnTo>
                    <a:pt x="21" y="2"/>
                  </a:lnTo>
                  <a:lnTo>
                    <a:pt x="0" y="0"/>
                  </a:lnTo>
                  <a:lnTo>
                    <a:pt x="0" y="7"/>
                  </a:lnTo>
                  <a:lnTo>
                    <a:pt x="1" y="18"/>
                  </a:lnTo>
                  <a:lnTo>
                    <a:pt x="1" y="26"/>
                  </a:lnTo>
                  <a:lnTo>
                    <a:pt x="22" y="2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9"/>
            <p:cNvSpPr/>
            <p:nvPr/>
          </p:nvSpPr>
          <p:spPr bwMode="auto">
            <a:xfrm>
              <a:off x="9821932" y="1945756"/>
              <a:ext cx="49888" cy="49888"/>
            </a:xfrm>
            <a:custGeom>
              <a:avLst/>
              <a:gdLst>
                <a:gd name="T0" fmla="*/ 30 w 30"/>
                <a:gd name="T1" fmla="*/ 16 h 30"/>
                <a:gd name="T2" fmla="*/ 27 w 30"/>
                <a:gd name="T3" fmla="*/ 13 h 30"/>
                <a:gd name="T4" fmla="*/ 21 w 30"/>
                <a:gd name="T5" fmla="*/ 4 h 30"/>
                <a:gd name="T6" fmla="*/ 20 w 30"/>
                <a:gd name="T7" fmla="*/ 0 h 30"/>
                <a:gd name="T8" fmla="*/ 0 w 30"/>
                <a:gd name="T9" fmla="*/ 8 h 30"/>
                <a:gd name="T10" fmla="*/ 4 w 30"/>
                <a:gd name="T11" fmla="*/ 15 h 30"/>
                <a:gd name="T12" fmla="*/ 10 w 30"/>
                <a:gd name="T13" fmla="*/ 24 h 30"/>
                <a:gd name="T14" fmla="*/ 14 w 30"/>
                <a:gd name="T15" fmla="*/ 30 h 30"/>
                <a:gd name="T16" fmla="*/ 30 w 30"/>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16"/>
                  </a:moveTo>
                  <a:lnTo>
                    <a:pt x="27" y="13"/>
                  </a:lnTo>
                  <a:lnTo>
                    <a:pt x="21" y="4"/>
                  </a:lnTo>
                  <a:lnTo>
                    <a:pt x="20" y="0"/>
                  </a:lnTo>
                  <a:lnTo>
                    <a:pt x="0" y="8"/>
                  </a:lnTo>
                  <a:lnTo>
                    <a:pt x="4" y="15"/>
                  </a:lnTo>
                  <a:lnTo>
                    <a:pt x="10" y="24"/>
                  </a:lnTo>
                  <a:lnTo>
                    <a:pt x="14" y="30"/>
                  </a:lnTo>
                  <a:lnTo>
                    <a:pt x="30" y="16"/>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10"/>
            <p:cNvSpPr/>
            <p:nvPr/>
          </p:nvSpPr>
          <p:spPr bwMode="auto">
            <a:xfrm>
              <a:off x="9778696" y="1902520"/>
              <a:ext cx="49888" cy="49888"/>
            </a:xfrm>
            <a:custGeom>
              <a:avLst/>
              <a:gdLst>
                <a:gd name="T0" fmla="*/ 30 w 30"/>
                <a:gd name="T1" fmla="*/ 9 h 30"/>
                <a:gd name="T2" fmla="*/ 26 w 30"/>
                <a:gd name="T3" fmla="*/ 7 h 30"/>
                <a:gd name="T4" fmla="*/ 16 w 30"/>
                <a:gd name="T5" fmla="*/ 2 h 30"/>
                <a:gd name="T6" fmla="*/ 12 w 30"/>
                <a:gd name="T7" fmla="*/ 0 h 30"/>
                <a:gd name="T8" fmla="*/ 0 w 30"/>
                <a:gd name="T9" fmla="*/ 17 h 30"/>
                <a:gd name="T10" fmla="*/ 6 w 30"/>
                <a:gd name="T11" fmla="*/ 21 h 30"/>
                <a:gd name="T12" fmla="*/ 16 w 30"/>
                <a:gd name="T13" fmla="*/ 26 h 30"/>
                <a:gd name="T14" fmla="*/ 23 w 30"/>
                <a:gd name="T15" fmla="*/ 30 h 30"/>
                <a:gd name="T16" fmla="*/ 30 w 30"/>
                <a:gd name="T17"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0">
                  <a:moveTo>
                    <a:pt x="30" y="9"/>
                  </a:moveTo>
                  <a:lnTo>
                    <a:pt x="26" y="7"/>
                  </a:lnTo>
                  <a:lnTo>
                    <a:pt x="16" y="2"/>
                  </a:lnTo>
                  <a:lnTo>
                    <a:pt x="12" y="0"/>
                  </a:lnTo>
                  <a:lnTo>
                    <a:pt x="0" y="17"/>
                  </a:lnTo>
                  <a:lnTo>
                    <a:pt x="6" y="21"/>
                  </a:lnTo>
                  <a:lnTo>
                    <a:pt x="16" y="26"/>
                  </a:lnTo>
                  <a:lnTo>
                    <a:pt x="23" y="30"/>
                  </a:lnTo>
                  <a:lnTo>
                    <a:pt x="30" y="9"/>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11"/>
            <p:cNvSpPr>
              <a:spLocks noEditPoints="1"/>
            </p:cNvSpPr>
            <p:nvPr/>
          </p:nvSpPr>
          <p:spPr bwMode="auto">
            <a:xfrm>
              <a:off x="9632359" y="1912498"/>
              <a:ext cx="229484" cy="226158"/>
            </a:xfrm>
            <a:custGeom>
              <a:avLst/>
              <a:gdLst>
                <a:gd name="T0" fmla="*/ 55 w 110"/>
                <a:gd name="T1" fmla="*/ 108 h 108"/>
                <a:gd name="T2" fmla="*/ 1 w 110"/>
                <a:gd name="T3" fmla="*/ 57 h 108"/>
                <a:gd name="T4" fmla="*/ 53 w 110"/>
                <a:gd name="T5" fmla="*/ 1 h 108"/>
                <a:gd name="T6" fmla="*/ 109 w 110"/>
                <a:gd name="T7" fmla="*/ 52 h 108"/>
                <a:gd name="T8" fmla="*/ 57 w 110"/>
                <a:gd name="T9" fmla="*/ 108 h 108"/>
                <a:gd name="T10" fmla="*/ 55 w 110"/>
                <a:gd name="T11" fmla="*/ 108 h 108"/>
                <a:gd name="T12" fmla="*/ 55 w 110"/>
                <a:gd name="T13" fmla="*/ 16 h 108"/>
                <a:gd name="T14" fmla="*/ 53 w 110"/>
                <a:gd name="T15" fmla="*/ 16 h 108"/>
                <a:gd name="T16" fmla="*/ 16 w 110"/>
                <a:gd name="T17" fmla="*/ 56 h 108"/>
                <a:gd name="T18" fmla="*/ 57 w 110"/>
                <a:gd name="T19" fmla="*/ 94 h 108"/>
                <a:gd name="T20" fmla="*/ 94 w 110"/>
                <a:gd name="T21" fmla="*/ 53 h 108"/>
                <a:gd name="T22" fmla="*/ 55 w 110"/>
                <a:gd name="T23"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08">
                  <a:moveTo>
                    <a:pt x="55" y="108"/>
                  </a:moveTo>
                  <a:cubicBezTo>
                    <a:pt x="26" y="108"/>
                    <a:pt x="2" y="86"/>
                    <a:pt x="1" y="57"/>
                  </a:cubicBezTo>
                  <a:cubicBezTo>
                    <a:pt x="0" y="27"/>
                    <a:pt x="23" y="2"/>
                    <a:pt x="53" y="1"/>
                  </a:cubicBezTo>
                  <a:cubicBezTo>
                    <a:pt x="83" y="0"/>
                    <a:pt x="108" y="23"/>
                    <a:pt x="109" y="52"/>
                  </a:cubicBezTo>
                  <a:cubicBezTo>
                    <a:pt x="110" y="82"/>
                    <a:pt x="87" y="107"/>
                    <a:pt x="57" y="108"/>
                  </a:cubicBezTo>
                  <a:cubicBezTo>
                    <a:pt x="56" y="108"/>
                    <a:pt x="56" y="108"/>
                    <a:pt x="55" y="108"/>
                  </a:cubicBezTo>
                  <a:close/>
                  <a:moveTo>
                    <a:pt x="55" y="16"/>
                  </a:moveTo>
                  <a:cubicBezTo>
                    <a:pt x="54" y="16"/>
                    <a:pt x="54" y="16"/>
                    <a:pt x="53" y="16"/>
                  </a:cubicBezTo>
                  <a:cubicBezTo>
                    <a:pt x="32" y="16"/>
                    <a:pt x="15" y="35"/>
                    <a:pt x="16" y="56"/>
                  </a:cubicBezTo>
                  <a:cubicBezTo>
                    <a:pt x="17" y="78"/>
                    <a:pt x="35" y="94"/>
                    <a:pt x="57" y="94"/>
                  </a:cubicBezTo>
                  <a:cubicBezTo>
                    <a:pt x="78" y="93"/>
                    <a:pt x="95" y="75"/>
                    <a:pt x="94" y="53"/>
                  </a:cubicBezTo>
                  <a:cubicBezTo>
                    <a:pt x="93" y="32"/>
                    <a:pt x="76" y="16"/>
                    <a:pt x="55"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组合 69"/>
          <p:cNvGrpSpPr/>
          <p:nvPr/>
        </p:nvGrpSpPr>
        <p:grpSpPr>
          <a:xfrm>
            <a:off x="3716962" y="379053"/>
            <a:ext cx="4485412" cy="776262"/>
            <a:chOff x="3910443" y="487137"/>
            <a:chExt cx="4485412" cy="776262"/>
          </a:xfrm>
        </p:grpSpPr>
        <p:sp>
          <p:nvSpPr>
            <p:cNvPr id="71" name="文本框 70"/>
            <p:cNvSpPr txBox="1"/>
            <p:nvPr/>
          </p:nvSpPr>
          <p:spPr>
            <a:xfrm>
              <a:off x="4756217" y="487137"/>
              <a:ext cx="3066527" cy="776262"/>
            </a:xfrm>
            <a:prstGeom prst="rect">
              <a:avLst/>
            </a:prstGeom>
            <a:noFill/>
          </p:spPr>
          <p:txBody>
            <a:bodyPr wrap="none" rtlCol="0">
              <a:normAutofit/>
            </a:bodyPr>
            <a:lstStyle/>
            <a:p>
              <a:pPr algn="ctr"/>
              <a:r>
                <a:rPr lang="en-US" altLang="vi-VN" sz="3200" b="1" dirty="0">
                  <a:solidFill>
                    <a:schemeClr val="tx1">
                      <a:lumMod val="85000"/>
                      <a:lumOff val="15000"/>
                    </a:schemeClr>
                  </a:solidFill>
                  <a:latin typeface="SFU Futura" panose="00000400000000000000" pitchFamily="2" charset="0"/>
                  <a:ea typeface="Noto Sans"/>
                </a:rPr>
                <a:t>TỔNG KẾT</a:t>
              </a:r>
              <a:endParaRPr lang="vi-VN" altLang="vi-VN" sz="3200" b="1" dirty="0">
                <a:solidFill>
                  <a:schemeClr val="tx1">
                    <a:lumMod val="85000"/>
                    <a:lumOff val="15000"/>
                  </a:schemeClr>
                </a:solidFill>
                <a:latin typeface="Noto Sans"/>
                <a:ea typeface="Noto Sans"/>
              </a:endParaRPr>
            </a:p>
          </p:txBody>
        </p:sp>
        <p:sp>
          <p:nvSpPr>
            <p:cNvPr id="72" name="文本框 71"/>
            <p:cNvSpPr txBox="1"/>
            <p:nvPr/>
          </p:nvSpPr>
          <p:spPr>
            <a:xfrm>
              <a:off x="3910443" y="958599"/>
              <a:ext cx="4485412" cy="304800"/>
            </a:xfrm>
            <a:prstGeom prst="rect">
              <a:avLst/>
            </a:prstGeom>
            <a:noFill/>
          </p:spPr>
          <p:txBody>
            <a:bodyPr wrap="square" rtlCol="0">
              <a:normAutofit/>
            </a:bodyPr>
            <a:lstStyle/>
            <a:p>
              <a:pPr algn="ctr"/>
              <a:endParaRPr lang="zh-CN" altLang="en-US" sz="1400" dirty="0">
                <a:solidFill>
                  <a:schemeClr val="tx1">
                    <a:lumMod val="50000"/>
                    <a:lumOff val="50000"/>
                  </a:schemeClr>
                </a:solidFill>
                <a:latin typeface="字魂45号-冰宇雅宋" panose="00000500000000000000" pitchFamily="2" charset="-122"/>
                <a:ea typeface="字魂105号-简雅黑" panose="00000500000000000000" pitchFamily="2" charset="-122"/>
                <a:cs typeface="Aparajita" panose="020B0604020202020204" pitchFamily="34" charset="0"/>
              </a:endParaRPr>
            </a:p>
          </p:txBody>
        </p:sp>
      </p:grpSp>
      <p:sp>
        <p:nvSpPr>
          <p:cNvPr id="16" name="TextBox 15">
            <a:extLst>
              <a:ext uri="{FF2B5EF4-FFF2-40B4-BE49-F238E27FC236}">
                <a16:creationId xmlns:a16="http://schemas.microsoft.com/office/drawing/2014/main" id="{D896B5CC-D3D8-03E0-D4AE-D536F161C57D}"/>
              </a:ext>
            </a:extLst>
          </p:cNvPr>
          <p:cNvSpPr txBox="1"/>
          <p:nvPr/>
        </p:nvSpPr>
        <p:spPr>
          <a:xfrm>
            <a:off x="184935" y="1110999"/>
            <a:ext cx="11825555" cy="5724644"/>
          </a:xfrm>
          <a:prstGeom prst="rect">
            <a:avLst/>
          </a:prstGeom>
          <a:noFill/>
        </p:spPr>
        <p:txBody>
          <a:bodyPr wrap="square" rtlCol="0">
            <a:spAutoFit/>
          </a:bodyPr>
          <a:lstStyle/>
          <a:p>
            <a:pPr algn="ctr">
              <a:spcAft>
                <a:spcPts val="600"/>
              </a:spcAft>
            </a:pPr>
            <a:r>
              <a:rPr lang="en-US" b="1" dirty="0" err="1">
                <a:latin typeface="SFU Futura" panose="00000400000000000000" pitchFamily="2" charset="0"/>
              </a:rPr>
              <a:t>Kết</a:t>
            </a:r>
            <a:r>
              <a:rPr lang="en-US" b="1" dirty="0">
                <a:latin typeface="SFU Futura" panose="00000400000000000000" pitchFamily="2" charset="0"/>
              </a:rPr>
              <a:t> </a:t>
            </a:r>
            <a:r>
              <a:rPr lang="en-US" b="1" dirty="0" err="1">
                <a:latin typeface="SFU Futura" panose="00000400000000000000" pitchFamily="2" charset="0"/>
              </a:rPr>
              <a:t>quả</a:t>
            </a:r>
            <a:r>
              <a:rPr lang="en-US" b="1" dirty="0">
                <a:latin typeface="SFU Futura" panose="00000400000000000000" pitchFamily="2" charset="0"/>
              </a:rPr>
              <a:t> </a:t>
            </a:r>
            <a:r>
              <a:rPr lang="en-US" b="1" dirty="0" err="1">
                <a:latin typeface="SFU Futura" panose="00000400000000000000" pitchFamily="2" charset="0"/>
              </a:rPr>
              <a:t>đạt</a:t>
            </a:r>
            <a:r>
              <a:rPr lang="en-US" b="1" dirty="0">
                <a:latin typeface="SFU Futura" panose="00000400000000000000" pitchFamily="2" charset="0"/>
              </a:rPr>
              <a:t> </a:t>
            </a:r>
            <a:r>
              <a:rPr lang="en-US" b="1" dirty="0" err="1">
                <a:latin typeface="SFU Futura" panose="00000400000000000000" pitchFamily="2" charset="0"/>
              </a:rPr>
              <a:t>được</a:t>
            </a:r>
            <a:endParaRPr lang="en-US" dirty="0">
              <a:latin typeface="SFU Futura" panose="00000400000000000000" pitchFamily="2" charset="0"/>
            </a:endParaRPr>
          </a:p>
          <a:p>
            <a:pPr lvl="0"/>
            <a:r>
              <a:rPr lang="en-US" dirty="0" err="1">
                <a:latin typeface="SFU Futura" panose="00000400000000000000" pitchFamily="2" charset="0"/>
              </a:rPr>
              <a:t>Xây</a:t>
            </a:r>
            <a:r>
              <a:rPr lang="en-US" dirty="0">
                <a:latin typeface="SFU Futura" panose="00000400000000000000" pitchFamily="2" charset="0"/>
              </a:rPr>
              <a:t> </a:t>
            </a:r>
            <a:r>
              <a:rPr lang="en-US" dirty="0" err="1">
                <a:latin typeface="SFU Futura" panose="00000400000000000000" pitchFamily="2" charset="0"/>
              </a:rPr>
              <a:t>dựng</a:t>
            </a:r>
            <a:r>
              <a:rPr lang="en-US" dirty="0">
                <a:latin typeface="SFU Futura" panose="00000400000000000000" pitchFamily="2" charset="0"/>
              </a:rPr>
              <a:t> </a:t>
            </a:r>
            <a:r>
              <a:rPr lang="en-US" dirty="0" err="1">
                <a:latin typeface="SFU Futura" panose="00000400000000000000" pitchFamily="2" charset="0"/>
              </a:rPr>
              <a:t>thành</a:t>
            </a:r>
            <a:r>
              <a:rPr lang="en-US" dirty="0">
                <a:latin typeface="SFU Futura" panose="00000400000000000000" pitchFamily="2" charset="0"/>
              </a:rPr>
              <a:t> </a:t>
            </a:r>
            <a:r>
              <a:rPr lang="en-US" dirty="0" err="1">
                <a:latin typeface="SFU Futura" panose="00000400000000000000" pitchFamily="2" charset="0"/>
              </a:rPr>
              <a:t>công</a:t>
            </a:r>
            <a:r>
              <a:rPr lang="en-US" dirty="0">
                <a:latin typeface="SFU Futura" panose="00000400000000000000" pitchFamily="2" charset="0"/>
              </a:rPr>
              <a:t> </a:t>
            </a:r>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xe</a:t>
            </a:r>
            <a:r>
              <a:rPr lang="en-US" dirty="0">
                <a:latin typeface="SFU Futura" panose="00000400000000000000" pitchFamily="2" charset="0"/>
              </a:rPr>
              <a:t> </a:t>
            </a:r>
            <a:r>
              <a:rPr lang="en-US" dirty="0" err="1">
                <a:latin typeface="SFU Futura" panose="00000400000000000000" pitchFamily="2" charset="0"/>
              </a:rPr>
              <a:t>tự</a:t>
            </a:r>
            <a:r>
              <a:rPr lang="en-US" dirty="0">
                <a:latin typeface="SFU Futura" panose="00000400000000000000" pitchFamily="2" charset="0"/>
              </a:rPr>
              <a:t> </a:t>
            </a:r>
            <a:r>
              <a:rPr lang="en-US" dirty="0" err="1">
                <a:latin typeface="SFU Futura" panose="00000400000000000000" pitchFamily="2" charset="0"/>
              </a:rPr>
              <a:t>hành</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a:t>
            </a:r>
            <a:r>
              <a:rPr lang="en-US" dirty="0" err="1">
                <a:latin typeface="SFU Futura" panose="00000400000000000000" pitchFamily="2" charset="0"/>
              </a:rPr>
              <a:t>phát</a:t>
            </a:r>
            <a:r>
              <a:rPr lang="en-US" dirty="0">
                <a:latin typeface="SFU Futura" panose="00000400000000000000" pitchFamily="2" charset="0"/>
              </a:rPr>
              <a:t> </a:t>
            </a:r>
            <a:r>
              <a:rPr lang="en-US" dirty="0" err="1">
                <a:latin typeface="SFU Futura" panose="00000400000000000000" pitchFamily="2" charset="0"/>
              </a:rPr>
              <a:t>hiện</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định</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trí</a:t>
            </a:r>
            <a:r>
              <a:rPr lang="en-US" dirty="0">
                <a:latin typeface="SFU Futura" panose="00000400000000000000" pitchFamily="2" charset="0"/>
              </a:rPr>
              <a:t> </a:t>
            </a:r>
            <a:r>
              <a:rPr lang="en-US" dirty="0" err="1">
                <a:latin typeface="SFU Futura" panose="00000400000000000000" pitchFamily="2" charset="0"/>
              </a:rPr>
              <a:t>rò</a:t>
            </a:r>
            <a:r>
              <a:rPr lang="en-US" dirty="0">
                <a:latin typeface="SFU Futura" panose="00000400000000000000" pitchFamily="2" charset="0"/>
              </a:rPr>
              <a:t> </a:t>
            </a:r>
            <a:r>
              <a:rPr lang="en-US" dirty="0" err="1">
                <a:latin typeface="SFU Futura" panose="00000400000000000000" pitchFamily="2" charset="0"/>
              </a:rPr>
              <a:t>rỉ</a:t>
            </a:r>
            <a:r>
              <a:rPr lang="en-US" dirty="0">
                <a:latin typeface="SFU Futura" panose="00000400000000000000" pitchFamily="2" charset="0"/>
              </a:rPr>
              <a:t> </a:t>
            </a:r>
            <a:r>
              <a:rPr lang="en-US" dirty="0" err="1">
                <a:latin typeface="SFU Futura" panose="00000400000000000000" pitchFamily="2" charset="0"/>
              </a:rPr>
              <a:t>khí</a:t>
            </a:r>
            <a:r>
              <a:rPr lang="en-US" dirty="0">
                <a:latin typeface="SFU Futura" panose="00000400000000000000" pitchFamily="2" charset="0"/>
              </a:rPr>
              <a:t> gas.</a:t>
            </a:r>
          </a:p>
          <a:p>
            <a:pPr lvl="0"/>
            <a:r>
              <a:rPr lang="en-US" dirty="0" err="1">
                <a:latin typeface="SFU Futura" panose="00000400000000000000" pitchFamily="2" charset="0"/>
              </a:rPr>
              <a:t>Ứng</a:t>
            </a:r>
            <a:r>
              <a:rPr lang="en-US" dirty="0">
                <a:latin typeface="SFU Futura" panose="00000400000000000000" pitchFamily="2" charset="0"/>
              </a:rPr>
              <a:t> </a:t>
            </a:r>
            <a:r>
              <a:rPr lang="en-US" dirty="0" err="1">
                <a:latin typeface="SFU Futura" panose="00000400000000000000" pitchFamily="2" charset="0"/>
              </a:rPr>
              <a:t>dụng</a:t>
            </a:r>
            <a:r>
              <a:rPr lang="en-US" dirty="0">
                <a:latin typeface="SFU Futura" panose="00000400000000000000" pitchFamily="2" charset="0"/>
              </a:rPr>
              <a:t> </a:t>
            </a:r>
            <a:r>
              <a:rPr lang="en-US" dirty="0" err="1">
                <a:latin typeface="SFU Futura" panose="00000400000000000000" pitchFamily="2" charset="0"/>
              </a:rPr>
              <a:t>cảm</a:t>
            </a:r>
            <a:r>
              <a:rPr lang="en-US" dirty="0">
                <a:latin typeface="SFU Futura" panose="00000400000000000000" pitchFamily="2" charset="0"/>
              </a:rPr>
              <a:t> </a:t>
            </a:r>
            <a:r>
              <a:rPr lang="en-US" dirty="0" err="1">
                <a:latin typeface="SFU Futura" panose="00000400000000000000" pitchFamily="2" charset="0"/>
              </a:rPr>
              <a:t>biến</a:t>
            </a:r>
            <a:r>
              <a:rPr lang="en-US" dirty="0">
                <a:latin typeface="SFU Futura" panose="00000400000000000000" pitchFamily="2" charset="0"/>
              </a:rPr>
              <a:t> </a:t>
            </a:r>
            <a:r>
              <a:rPr lang="en-US" dirty="0" err="1">
                <a:latin typeface="SFU Futura" panose="00000400000000000000" pitchFamily="2" charset="0"/>
              </a:rPr>
              <a:t>khí</a:t>
            </a:r>
            <a:r>
              <a:rPr lang="en-US" dirty="0">
                <a:latin typeface="SFU Futura" panose="00000400000000000000" pitchFamily="2" charset="0"/>
              </a:rPr>
              <a:t> gas, </a:t>
            </a:r>
            <a:r>
              <a:rPr lang="en-US" dirty="0" err="1">
                <a:latin typeface="SFU Futura" panose="00000400000000000000" pitchFamily="2" charset="0"/>
              </a:rPr>
              <a:t>công</a:t>
            </a:r>
            <a:r>
              <a:rPr lang="en-US" dirty="0">
                <a:latin typeface="SFU Futura" panose="00000400000000000000" pitchFamily="2" charset="0"/>
              </a:rPr>
              <a:t> </a:t>
            </a:r>
            <a:r>
              <a:rPr lang="en-US" dirty="0" err="1">
                <a:latin typeface="SFU Futura" panose="00000400000000000000" pitchFamily="2" charset="0"/>
              </a:rPr>
              <a:t>nghệ</a:t>
            </a:r>
            <a:r>
              <a:rPr lang="en-US" dirty="0">
                <a:latin typeface="SFU Futura" panose="00000400000000000000" pitchFamily="2" charset="0"/>
              </a:rPr>
              <a:t> </a:t>
            </a:r>
            <a:r>
              <a:rPr lang="en-US" dirty="0" err="1">
                <a:latin typeface="SFU Futura" panose="00000400000000000000" pitchFamily="2" charset="0"/>
              </a:rPr>
              <a:t>định</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thuật</a:t>
            </a:r>
            <a:r>
              <a:rPr lang="en-US" dirty="0">
                <a:latin typeface="SFU Futura" panose="00000400000000000000" pitchFamily="2" charset="0"/>
              </a:rPr>
              <a:t> </a:t>
            </a:r>
            <a:r>
              <a:rPr lang="en-US" dirty="0" err="1">
                <a:latin typeface="SFU Futura" panose="00000400000000000000" pitchFamily="2" charset="0"/>
              </a:rPr>
              <a:t>toán</a:t>
            </a:r>
            <a:r>
              <a:rPr lang="en-US" dirty="0">
                <a:latin typeface="SFU Futura" panose="00000400000000000000" pitchFamily="2" charset="0"/>
              </a:rPr>
              <a:t> </a:t>
            </a:r>
            <a:r>
              <a:rPr lang="en-US" dirty="0" err="1">
                <a:latin typeface="SFU Futura" panose="00000400000000000000" pitchFamily="2" charset="0"/>
              </a:rPr>
              <a:t>điều</a:t>
            </a:r>
            <a:r>
              <a:rPr lang="en-US" dirty="0">
                <a:latin typeface="SFU Futura" panose="00000400000000000000" pitchFamily="2" charset="0"/>
              </a:rPr>
              <a:t> </a:t>
            </a:r>
            <a:r>
              <a:rPr lang="en-US" dirty="0" err="1">
                <a:latin typeface="SFU Futura" panose="00000400000000000000" pitchFamily="2" charset="0"/>
              </a:rPr>
              <a:t>hướng</a:t>
            </a:r>
            <a:r>
              <a:rPr lang="en-US" dirty="0">
                <a:latin typeface="SFU Futura" panose="00000400000000000000" pitchFamily="2" charset="0"/>
              </a:rPr>
              <a:t>, </a:t>
            </a:r>
            <a:r>
              <a:rPr lang="en-US" dirty="0" err="1">
                <a:latin typeface="SFU Futura" panose="00000400000000000000" pitchFamily="2" charset="0"/>
              </a:rPr>
              <a:t>giúp</a:t>
            </a:r>
            <a:r>
              <a:rPr lang="en-US" dirty="0">
                <a:latin typeface="SFU Futura" panose="00000400000000000000" pitchFamily="2" charset="0"/>
              </a:rPr>
              <a:t> </a:t>
            </a:r>
            <a:r>
              <a:rPr lang="en-US" dirty="0" err="1">
                <a:latin typeface="SFU Futura" panose="00000400000000000000" pitchFamily="2" charset="0"/>
              </a:rPr>
              <a:t>nâng</a:t>
            </a:r>
            <a:r>
              <a:rPr lang="en-US" dirty="0">
                <a:latin typeface="SFU Futura" panose="00000400000000000000" pitchFamily="2" charset="0"/>
              </a:rPr>
              <a:t> </a:t>
            </a:r>
            <a:r>
              <a:rPr lang="en-US" dirty="0" err="1">
                <a:latin typeface="SFU Futura" panose="00000400000000000000" pitchFamily="2" charset="0"/>
              </a:rPr>
              <a:t>cao</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chính</a:t>
            </a:r>
            <a:r>
              <a:rPr lang="en-US" dirty="0">
                <a:latin typeface="SFU Futura" panose="00000400000000000000" pitchFamily="2" charset="0"/>
              </a:rPr>
              <a:t> </a:t>
            </a:r>
            <a:r>
              <a:rPr lang="en-US" dirty="0" err="1">
                <a:latin typeface="SFU Futura" panose="00000400000000000000" pitchFamily="2" charset="0"/>
              </a:rPr>
              <a:t>xác</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hiệu</a:t>
            </a:r>
            <a:r>
              <a:rPr lang="en-US" dirty="0">
                <a:latin typeface="SFU Futura" panose="00000400000000000000" pitchFamily="2" charset="0"/>
              </a:rPr>
              <a:t> </a:t>
            </a:r>
            <a:r>
              <a:rPr lang="en-US" dirty="0" err="1">
                <a:latin typeface="SFU Futura" panose="00000400000000000000" pitchFamily="2" charset="0"/>
              </a:rPr>
              <a:t>quả</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a:t>
            </a:r>
          </a:p>
          <a:p>
            <a:pPr lvl="0"/>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a:t>
            </a:r>
            <a:r>
              <a:rPr lang="en-US" dirty="0" err="1">
                <a:latin typeface="SFU Futura" panose="00000400000000000000" pitchFamily="2" charset="0"/>
              </a:rPr>
              <a:t>gửi</a:t>
            </a:r>
            <a:r>
              <a:rPr lang="en-US" dirty="0">
                <a:latin typeface="SFU Futura" panose="00000400000000000000" pitchFamily="2" charset="0"/>
              </a:rPr>
              <a:t> </a:t>
            </a:r>
            <a:r>
              <a:rPr lang="en-US" dirty="0" err="1">
                <a:latin typeface="SFU Futura" panose="00000400000000000000" pitchFamily="2" charset="0"/>
              </a:rPr>
              <a:t>cảnh</a:t>
            </a:r>
            <a:r>
              <a:rPr lang="en-US" dirty="0">
                <a:latin typeface="SFU Futura" panose="00000400000000000000" pitchFamily="2" charset="0"/>
              </a:rPr>
              <a:t> </a:t>
            </a:r>
            <a:r>
              <a:rPr lang="en-US" dirty="0" err="1">
                <a:latin typeface="SFU Futura" panose="00000400000000000000" pitchFamily="2" charset="0"/>
              </a:rPr>
              <a:t>báo</a:t>
            </a:r>
            <a:r>
              <a:rPr lang="en-US" dirty="0">
                <a:latin typeface="SFU Futura" panose="00000400000000000000" pitchFamily="2" charset="0"/>
              </a:rPr>
              <a:t> </a:t>
            </a:r>
            <a:r>
              <a:rPr lang="en-US" dirty="0" err="1">
                <a:latin typeface="SFU Futura" panose="00000400000000000000" pitchFamily="2" charset="0"/>
              </a:rPr>
              <a:t>kịp</a:t>
            </a:r>
            <a:r>
              <a:rPr lang="en-US" dirty="0">
                <a:latin typeface="SFU Futura" panose="00000400000000000000" pitchFamily="2" charset="0"/>
              </a:rPr>
              <a:t> </a:t>
            </a:r>
            <a:r>
              <a:rPr lang="en-US" dirty="0" err="1">
                <a:latin typeface="SFU Futura" panose="00000400000000000000" pitchFamily="2" charset="0"/>
              </a:rPr>
              <a:t>thời</a:t>
            </a:r>
            <a:r>
              <a:rPr lang="en-US" dirty="0">
                <a:latin typeface="SFU Futura" panose="00000400000000000000" pitchFamily="2" charset="0"/>
              </a:rPr>
              <a:t> </a:t>
            </a:r>
            <a:r>
              <a:rPr lang="en-US" dirty="0" err="1">
                <a:latin typeface="SFU Futura" panose="00000400000000000000" pitchFamily="2" charset="0"/>
              </a:rPr>
              <a:t>đến</a:t>
            </a:r>
            <a:r>
              <a:rPr lang="en-US" dirty="0">
                <a:latin typeface="SFU Futura" panose="00000400000000000000" pitchFamily="2" charset="0"/>
              </a:rPr>
              <a:t> </a:t>
            </a:r>
            <a:r>
              <a:rPr lang="en-US" dirty="0" err="1">
                <a:latin typeface="SFU Futura" panose="00000400000000000000" pitchFamily="2" charset="0"/>
              </a:rPr>
              <a:t>trung</a:t>
            </a:r>
            <a:r>
              <a:rPr lang="en-US" dirty="0">
                <a:latin typeface="SFU Futura" panose="00000400000000000000" pitchFamily="2" charset="0"/>
              </a:rPr>
              <a:t> </a:t>
            </a:r>
            <a:r>
              <a:rPr lang="en-US" dirty="0" err="1">
                <a:latin typeface="SFU Futura" panose="00000400000000000000" pitchFamily="2" charset="0"/>
              </a:rPr>
              <a:t>tâm</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 </a:t>
            </a:r>
            <a:r>
              <a:rPr lang="en-US" dirty="0" err="1">
                <a:latin typeface="SFU Futura" panose="00000400000000000000" pitchFamily="2" charset="0"/>
              </a:rPr>
              <a:t>giảm</a:t>
            </a:r>
            <a:r>
              <a:rPr lang="en-US" dirty="0">
                <a:latin typeface="SFU Futura" panose="00000400000000000000" pitchFamily="2" charset="0"/>
              </a:rPr>
              <a:t> </a:t>
            </a:r>
            <a:r>
              <a:rPr lang="en-US" dirty="0" err="1">
                <a:latin typeface="SFU Futura" panose="00000400000000000000" pitchFamily="2" charset="0"/>
              </a:rPr>
              <a:t>thiểu</a:t>
            </a:r>
            <a:r>
              <a:rPr lang="en-US" dirty="0">
                <a:latin typeface="SFU Futura" panose="00000400000000000000" pitchFamily="2" charset="0"/>
              </a:rPr>
              <a:t> </a:t>
            </a:r>
            <a:r>
              <a:rPr lang="en-US" dirty="0" err="1">
                <a:latin typeface="SFU Futura" panose="00000400000000000000" pitchFamily="2" charset="0"/>
              </a:rPr>
              <a:t>rủi</a:t>
            </a:r>
            <a:r>
              <a:rPr lang="en-US" dirty="0">
                <a:latin typeface="SFU Futura" panose="00000400000000000000" pitchFamily="2" charset="0"/>
              </a:rPr>
              <a:t> </a:t>
            </a:r>
            <a:r>
              <a:rPr lang="en-US" dirty="0" err="1">
                <a:latin typeface="SFU Futura" panose="00000400000000000000" pitchFamily="2" charset="0"/>
              </a:rPr>
              <a:t>ro</a:t>
            </a:r>
            <a:r>
              <a:rPr lang="en-US" dirty="0">
                <a:latin typeface="SFU Futura" panose="00000400000000000000" pitchFamily="2" charset="0"/>
              </a:rPr>
              <a:t> </a:t>
            </a:r>
            <a:r>
              <a:rPr lang="en-US" dirty="0" err="1">
                <a:latin typeface="SFU Futura" panose="00000400000000000000" pitchFamily="2" charset="0"/>
              </a:rPr>
              <a:t>về</a:t>
            </a:r>
            <a:r>
              <a:rPr lang="en-US" dirty="0">
                <a:latin typeface="SFU Futura" panose="00000400000000000000" pitchFamily="2" charset="0"/>
              </a:rPr>
              <a:t> an </a:t>
            </a:r>
            <a:r>
              <a:rPr lang="en-US" dirty="0" err="1">
                <a:latin typeface="SFU Futura" panose="00000400000000000000" pitchFamily="2" charset="0"/>
              </a:rPr>
              <a:t>toàn</a:t>
            </a:r>
            <a:r>
              <a:rPr lang="en-US" dirty="0">
                <a:latin typeface="SFU Futura" panose="00000400000000000000" pitchFamily="2" charset="0"/>
              </a:rPr>
              <a:t>.</a:t>
            </a:r>
          </a:p>
          <a:p>
            <a:pPr lvl="0"/>
            <a:r>
              <a:rPr lang="en-US" dirty="0" err="1">
                <a:latin typeface="SFU Futura" panose="00000400000000000000" pitchFamily="2" charset="0"/>
              </a:rPr>
              <a:t>Giảm</a:t>
            </a:r>
            <a:r>
              <a:rPr lang="en-US" dirty="0">
                <a:latin typeface="SFU Futura" panose="00000400000000000000" pitchFamily="2" charset="0"/>
              </a:rPr>
              <a:t> </a:t>
            </a:r>
            <a:r>
              <a:rPr lang="en-US" dirty="0" err="1">
                <a:latin typeface="SFU Futura" panose="00000400000000000000" pitchFamily="2" charset="0"/>
              </a:rPr>
              <a:t>sự</a:t>
            </a:r>
            <a:r>
              <a:rPr lang="en-US" dirty="0">
                <a:latin typeface="SFU Futura" panose="00000400000000000000" pitchFamily="2" charset="0"/>
              </a:rPr>
              <a:t> can </a:t>
            </a:r>
            <a:r>
              <a:rPr lang="en-US" dirty="0" err="1">
                <a:latin typeface="SFU Futura" panose="00000400000000000000" pitchFamily="2" charset="0"/>
              </a:rPr>
              <a:t>thiệp</a:t>
            </a:r>
            <a:r>
              <a:rPr lang="en-US" dirty="0">
                <a:latin typeface="SFU Futura" panose="00000400000000000000" pitchFamily="2" charset="0"/>
              </a:rPr>
              <a:t> </a:t>
            </a:r>
            <a:r>
              <a:rPr lang="en-US" dirty="0" err="1">
                <a:latin typeface="SFU Futura" panose="00000400000000000000" pitchFamily="2" charset="0"/>
              </a:rPr>
              <a:t>trực</a:t>
            </a:r>
            <a:r>
              <a:rPr lang="en-US" dirty="0">
                <a:latin typeface="SFU Futura" panose="00000400000000000000" pitchFamily="2" charset="0"/>
              </a:rPr>
              <a:t> </a:t>
            </a:r>
            <a:r>
              <a:rPr lang="en-US" dirty="0" err="1">
                <a:latin typeface="SFU Futura" panose="00000400000000000000" pitchFamily="2" charset="0"/>
              </a:rPr>
              <a:t>tiếp</a:t>
            </a:r>
            <a:r>
              <a:rPr lang="en-US" dirty="0">
                <a:latin typeface="SFU Futura" panose="00000400000000000000" pitchFamily="2" charset="0"/>
              </a:rPr>
              <a:t> </a:t>
            </a:r>
            <a:r>
              <a:rPr lang="en-US" dirty="0" err="1">
                <a:latin typeface="SFU Futura" panose="00000400000000000000" pitchFamily="2" charset="0"/>
              </a:rPr>
              <a:t>của</a:t>
            </a:r>
            <a:r>
              <a:rPr lang="en-US" dirty="0">
                <a:latin typeface="SFU Futura" panose="00000400000000000000" pitchFamily="2" charset="0"/>
              </a:rPr>
              <a:t> con </a:t>
            </a:r>
            <a:r>
              <a:rPr lang="en-US" dirty="0" err="1">
                <a:latin typeface="SFU Futura" panose="00000400000000000000" pitchFamily="2" charset="0"/>
              </a:rPr>
              <a:t>người</a:t>
            </a:r>
            <a:r>
              <a:rPr lang="en-US" dirty="0">
                <a:latin typeface="SFU Futura" panose="00000400000000000000" pitchFamily="2" charset="0"/>
              </a:rPr>
              <a:t> </a:t>
            </a:r>
            <a:r>
              <a:rPr lang="en-US" dirty="0" err="1">
                <a:latin typeface="SFU Futura" panose="00000400000000000000" pitchFamily="2" charset="0"/>
              </a:rPr>
              <a:t>vào</a:t>
            </a:r>
            <a:r>
              <a:rPr lang="en-US" dirty="0">
                <a:latin typeface="SFU Futura" panose="00000400000000000000" pitchFamily="2" charset="0"/>
              </a:rPr>
              <a:t> </a:t>
            </a:r>
            <a:r>
              <a:rPr lang="en-US" dirty="0" err="1">
                <a:latin typeface="SFU Futura" panose="00000400000000000000" pitchFamily="2" charset="0"/>
              </a:rPr>
              <a:t>khu</a:t>
            </a:r>
            <a:r>
              <a:rPr lang="en-US" dirty="0">
                <a:latin typeface="SFU Futura" panose="00000400000000000000" pitchFamily="2" charset="0"/>
              </a:rPr>
              <a:t> </a:t>
            </a:r>
            <a:r>
              <a:rPr lang="en-US" dirty="0" err="1">
                <a:latin typeface="SFU Futura" panose="00000400000000000000" pitchFamily="2" charset="0"/>
              </a:rPr>
              <a:t>vực</a:t>
            </a:r>
            <a:r>
              <a:rPr lang="en-US" dirty="0">
                <a:latin typeface="SFU Futura" panose="00000400000000000000" pitchFamily="2" charset="0"/>
              </a:rPr>
              <a:t> </a:t>
            </a:r>
            <a:r>
              <a:rPr lang="en-US" dirty="0" err="1">
                <a:latin typeface="SFU Futura" panose="00000400000000000000" pitchFamily="2" charset="0"/>
              </a:rPr>
              <a:t>nguy</a:t>
            </a:r>
            <a:r>
              <a:rPr lang="en-US" dirty="0">
                <a:latin typeface="SFU Futura" panose="00000400000000000000" pitchFamily="2" charset="0"/>
              </a:rPr>
              <a:t> </a:t>
            </a:r>
            <a:r>
              <a:rPr lang="en-US" dirty="0" err="1">
                <a:latin typeface="SFU Futura" panose="00000400000000000000" pitchFamily="2" charset="0"/>
              </a:rPr>
              <a:t>hiểm</a:t>
            </a:r>
            <a:r>
              <a:rPr lang="en-US" dirty="0">
                <a:latin typeface="SFU Futura" panose="00000400000000000000" pitchFamily="2" charset="0"/>
              </a:rPr>
              <a:t>, </a:t>
            </a:r>
            <a:r>
              <a:rPr lang="en-US" dirty="0" err="1">
                <a:latin typeface="SFU Futura" panose="00000400000000000000" pitchFamily="2" charset="0"/>
              </a:rPr>
              <a:t>đảm</a:t>
            </a:r>
            <a:r>
              <a:rPr lang="en-US" dirty="0">
                <a:latin typeface="SFU Futura" panose="00000400000000000000" pitchFamily="2" charset="0"/>
              </a:rPr>
              <a:t> </a:t>
            </a:r>
            <a:r>
              <a:rPr lang="en-US" dirty="0" err="1">
                <a:latin typeface="SFU Futura" panose="00000400000000000000" pitchFamily="2" charset="0"/>
              </a:rPr>
              <a:t>bảo</a:t>
            </a:r>
            <a:r>
              <a:rPr lang="en-US" dirty="0">
                <a:latin typeface="SFU Futura" panose="00000400000000000000" pitchFamily="2" charset="0"/>
              </a:rPr>
              <a:t> an </a:t>
            </a:r>
            <a:r>
              <a:rPr lang="en-US" dirty="0" err="1">
                <a:latin typeface="SFU Futura" panose="00000400000000000000" pitchFamily="2" charset="0"/>
              </a:rPr>
              <a:t>toàn</a:t>
            </a:r>
            <a:r>
              <a:rPr lang="en-US" dirty="0">
                <a:latin typeface="SFU Futura" panose="00000400000000000000" pitchFamily="2" charset="0"/>
              </a:rPr>
              <a:t> </a:t>
            </a:r>
            <a:r>
              <a:rPr lang="en-US" dirty="0" err="1">
                <a:latin typeface="SFU Futura" panose="00000400000000000000" pitchFamily="2" charset="0"/>
              </a:rPr>
              <a:t>lao</a:t>
            </a:r>
            <a:r>
              <a:rPr lang="en-US" dirty="0">
                <a:latin typeface="SFU Futura" panose="00000400000000000000" pitchFamily="2" charset="0"/>
              </a:rPr>
              <a:t> </a:t>
            </a:r>
            <a:r>
              <a:rPr lang="en-US" dirty="0" err="1">
                <a:latin typeface="SFU Futura" panose="00000400000000000000" pitchFamily="2" charset="0"/>
              </a:rPr>
              <a:t>động</a:t>
            </a:r>
            <a:r>
              <a:rPr lang="en-US" dirty="0">
                <a:latin typeface="SFU Futura" panose="00000400000000000000" pitchFamily="2" charset="0"/>
              </a:rPr>
              <a:t>.</a:t>
            </a:r>
          </a:p>
          <a:p>
            <a:pPr lvl="0"/>
            <a:endParaRPr lang="en-US" dirty="0">
              <a:latin typeface="SFU Futura" panose="00000400000000000000" pitchFamily="2" charset="0"/>
            </a:endParaRPr>
          </a:p>
          <a:p>
            <a:pPr algn="ctr">
              <a:spcAft>
                <a:spcPts val="600"/>
              </a:spcAft>
            </a:pPr>
            <a:r>
              <a:rPr lang="en-US" b="1" dirty="0" err="1">
                <a:latin typeface="SFU Futura" panose="00000400000000000000" pitchFamily="2" charset="0"/>
              </a:rPr>
              <a:t>Hạn</a:t>
            </a:r>
            <a:r>
              <a:rPr lang="en-US" b="1" dirty="0">
                <a:latin typeface="SFU Futura" panose="00000400000000000000" pitchFamily="2" charset="0"/>
              </a:rPr>
              <a:t> </a:t>
            </a:r>
            <a:r>
              <a:rPr lang="en-US" b="1" dirty="0" err="1">
                <a:latin typeface="SFU Futura" panose="00000400000000000000" pitchFamily="2" charset="0"/>
              </a:rPr>
              <a:t>chế</a:t>
            </a:r>
            <a:endParaRPr lang="en-US" dirty="0">
              <a:latin typeface="SFU Futura" panose="00000400000000000000" pitchFamily="2" charset="0"/>
            </a:endParaRPr>
          </a:p>
          <a:p>
            <a:pPr lvl="0"/>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chính</a:t>
            </a:r>
            <a:r>
              <a:rPr lang="en-US" dirty="0">
                <a:latin typeface="SFU Futura" panose="00000400000000000000" pitchFamily="2" charset="0"/>
              </a:rPr>
              <a:t> </a:t>
            </a:r>
            <a:r>
              <a:rPr lang="en-US" dirty="0" err="1">
                <a:latin typeface="SFU Futura" panose="00000400000000000000" pitchFamily="2" charset="0"/>
              </a:rPr>
              <a:t>xác</a:t>
            </a:r>
            <a:r>
              <a:rPr lang="en-US" dirty="0">
                <a:latin typeface="SFU Futura" panose="00000400000000000000" pitchFamily="2" charset="0"/>
              </a:rPr>
              <a:t> </a:t>
            </a:r>
            <a:r>
              <a:rPr lang="en-US" dirty="0" err="1">
                <a:latin typeface="SFU Futura" panose="00000400000000000000" pitchFamily="2" charset="0"/>
              </a:rPr>
              <a:t>của</a:t>
            </a:r>
            <a:r>
              <a:rPr lang="en-US" dirty="0">
                <a:latin typeface="SFU Futura" panose="00000400000000000000" pitchFamily="2" charset="0"/>
              </a:rPr>
              <a:t> </a:t>
            </a:r>
            <a:r>
              <a:rPr lang="en-US" dirty="0" err="1">
                <a:latin typeface="SFU Futura" panose="00000400000000000000" pitchFamily="2" charset="0"/>
              </a:rPr>
              <a:t>cảm</a:t>
            </a:r>
            <a:r>
              <a:rPr lang="en-US" dirty="0">
                <a:latin typeface="SFU Futura" panose="00000400000000000000" pitchFamily="2" charset="0"/>
              </a:rPr>
              <a:t> </a:t>
            </a:r>
            <a:r>
              <a:rPr lang="en-US" dirty="0" err="1">
                <a:latin typeface="SFU Futura" panose="00000400000000000000" pitchFamily="2" charset="0"/>
              </a:rPr>
              <a:t>biến</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thể</a:t>
            </a:r>
            <a:r>
              <a:rPr lang="en-US" dirty="0">
                <a:latin typeface="SFU Futura" panose="00000400000000000000" pitchFamily="2" charset="0"/>
              </a:rPr>
              <a:t> </a:t>
            </a:r>
            <a:r>
              <a:rPr lang="en-US" dirty="0" err="1">
                <a:latin typeface="SFU Futura" panose="00000400000000000000" pitchFamily="2" charset="0"/>
              </a:rPr>
              <a:t>bị</a:t>
            </a:r>
            <a:r>
              <a:rPr lang="en-US" dirty="0">
                <a:latin typeface="SFU Futura" panose="00000400000000000000" pitchFamily="2" charset="0"/>
              </a:rPr>
              <a:t> </a:t>
            </a:r>
            <a:r>
              <a:rPr lang="en-US" dirty="0" err="1">
                <a:latin typeface="SFU Futura" panose="00000400000000000000" pitchFamily="2" charset="0"/>
              </a:rPr>
              <a:t>ảnh</a:t>
            </a:r>
            <a:r>
              <a:rPr lang="en-US" dirty="0">
                <a:latin typeface="SFU Futura" panose="00000400000000000000" pitchFamily="2" charset="0"/>
              </a:rPr>
              <a:t> </a:t>
            </a:r>
            <a:r>
              <a:rPr lang="en-US" dirty="0" err="1">
                <a:latin typeface="SFU Futura" panose="00000400000000000000" pitchFamily="2" charset="0"/>
              </a:rPr>
              <a:t>hưởng</a:t>
            </a:r>
            <a:r>
              <a:rPr lang="en-US" dirty="0">
                <a:latin typeface="SFU Futura" panose="00000400000000000000" pitchFamily="2" charset="0"/>
              </a:rPr>
              <a:t> </a:t>
            </a:r>
            <a:r>
              <a:rPr lang="en-US" dirty="0" err="1">
                <a:latin typeface="SFU Futura" panose="00000400000000000000" pitchFamily="2" charset="0"/>
              </a:rPr>
              <a:t>bởi</a:t>
            </a:r>
            <a:r>
              <a:rPr lang="en-US" dirty="0">
                <a:latin typeface="SFU Futura" panose="00000400000000000000" pitchFamily="2" charset="0"/>
              </a:rPr>
              <a:t> </a:t>
            </a:r>
            <a:r>
              <a:rPr lang="en-US" dirty="0" err="1">
                <a:latin typeface="SFU Futura" panose="00000400000000000000" pitchFamily="2" charset="0"/>
              </a:rPr>
              <a:t>nhiệt</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ẩm</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lưu</a:t>
            </a:r>
            <a:r>
              <a:rPr lang="en-US" dirty="0">
                <a:latin typeface="SFU Futura" panose="00000400000000000000" pitchFamily="2" charset="0"/>
              </a:rPr>
              <a:t> </a:t>
            </a:r>
            <a:r>
              <a:rPr lang="en-US" dirty="0" err="1">
                <a:latin typeface="SFU Futura" panose="00000400000000000000" pitchFamily="2" charset="0"/>
              </a:rPr>
              <a:t>lượng</a:t>
            </a:r>
            <a:r>
              <a:rPr lang="en-US" dirty="0">
                <a:latin typeface="SFU Futura" panose="00000400000000000000" pitchFamily="2" charset="0"/>
              </a:rPr>
              <a:t> </a:t>
            </a:r>
            <a:r>
              <a:rPr lang="en-US" dirty="0" err="1">
                <a:latin typeface="SFU Futura" panose="00000400000000000000" pitchFamily="2" charset="0"/>
              </a:rPr>
              <a:t>gió</a:t>
            </a:r>
            <a:r>
              <a:rPr lang="en-US" dirty="0">
                <a:latin typeface="SFU Futura" panose="00000400000000000000" pitchFamily="2" charset="0"/>
              </a:rPr>
              <a:t> </a:t>
            </a:r>
            <a:r>
              <a:rPr lang="en-US" dirty="0" err="1">
                <a:latin typeface="SFU Futura" panose="00000400000000000000" pitchFamily="2" charset="0"/>
              </a:rPr>
              <a:t>trong</a:t>
            </a:r>
            <a:r>
              <a:rPr lang="en-US" dirty="0">
                <a:latin typeface="SFU Futura" panose="00000400000000000000" pitchFamily="2" charset="0"/>
              </a:rPr>
              <a:t> </a:t>
            </a:r>
            <a:r>
              <a:rPr lang="en-US" dirty="0" err="1">
                <a:latin typeface="SFU Futura" panose="00000400000000000000" pitchFamily="2" charset="0"/>
              </a:rPr>
              <a:t>môi</a:t>
            </a:r>
            <a:r>
              <a:rPr lang="en-US" dirty="0">
                <a:latin typeface="SFU Futura" panose="00000400000000000000" pitchFamily="2" charset="0"/>
              </a:rPr>
              <a:t> </a:t>
            </a:r>
            <a:r>
              <a:rPr lang="en-US" dirty="0" err="1">
                <a:latin typeface="SFU Futura" panose="00000400000000000000" pitchFamily="2" charset="0"/>
              </a:rPr>
              <a:t>trường</a:t>
            </a:r>
            <a:r>
              <a:rPr lang="en-US" dirty="0">
                <a:latin typeface="SFU Futura" panose="00000400000000000000" pitchFamily="2" charset="0"/>
              </a:rPr>
              <a:t> </a:t>
            </a:r>
            <a:r>
              <a:rPr lang="en-US" dirty="0" err="1">
                <a:latin typeface="SFU Futura" panose="00000400000000000000" pitchFamily="2" charset="0"/>
              </a:rPr>
              <a:t>thực</a:t>
            </a:r>
            <a:r>
              <a:rPr lang="en-US" dirty="0">
                <a:latin typeface="SFU Futura" panose="00000400000000000000" pitchFamily="2" charset="0"/>
              </a:rPr>
              <a:t> </a:t>
            </a:r>
            <a:r>
              <a:rPr lang="en-US" dirty="0" err="1">
                <a:latin typeface="SFU Futura" panose="00000400000000000000" pitchFamily="2" charset="0"/>
              </a:rPr>
              <a:t>tế</a:t>
            </a:r>
            <a:r>
              <a:rPr lang="en-US" dirty="0">
                <a:latin typeface="SFU Futura" panose="00000400000000000000" pitchFamily="2" charset="0"/>
              </a:rPr>
              <a:t>.</a:t>
            </a:r>
          </a:p>
          <a:p>
            <a:pPr lvl="0"/>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điều</a:t>
            </a:r>
            <a:r>
              <a:rPr lang="en-US" dirty="0">
                <a:latin typeface="SFU Futura" panose="00000400000000000000" pitchFamily="2" charset="0"/>
              </a:rPr>
              <a:t> </a:t>
            </a:r>
            <a:r>
              <a:rPr lang="en-US" dirty="0" err="1">
                <a:latin typeface="SFU Futura" panose="00000400000000000000" pitchFamily="2" charset="0"/>
              </a:rPr>
              <a:t>hướng</a:t>
            </a:r>
            <a:r>
              <a:rPr lang="en-US" dirty="0">
                <a:latin typeface="SFU Futura" panose="00000400000000000000" pitchFamily="2" charset="0"/>
              </a:rPr>
              <a:t> </a:t>
            </a:r>
            <a:r>
              <a:rPr lang="en-US" dirty="0" err="1">
                <a:latin typeface="SFU Futura" panose="00000400000000000000" pitchFamily="2" charset="0"/>
              </a:rPr>
              <a:t>của</a:t>
            </a:r>
            <a:r>
              <a:rPr lang="en-US" dirty="0">
                <a:latin typeface="SFU Futura" panose="00000400000000000000" pitchFamily="2" charset="0"/>
              </a:rPr>
              <a:t> </a:t>
            </a:r>
            <a:r>
              <a:rPr lang="en-US" dirty="0" err="1">
                <a:latin typeface="SFU Futura" panose="00000400000000000000" pitchFamily="2" charset="0"/>
              </a:rPr>
              <a:t>xe</a:t>
            </a:r>
            <a:r>
              <a:rPr lang="en-US" dirty="0">
                <a:latin typeface="SFU Futura" panose="00000400000000000000" pitchFamily="2" charset="0"/>
              </a:rPr>
              <a:t> </a:t>
            </a:r>
            <a:r>
              <a:rPr lang="en-US" dirty="0" err="1">
                <a:latin typeface="SFU Futura" panose="00000400000000000000" pitchFamily="2" charset="0"/>
              </a:rPr>
              <a:t>vẫn</a:t>
            </a:r>
            <a:r>
              <a:rPr lang="en-US" dirty="0">
                <a:latin typeface="SFU Futura" panose="00000400000000000000" pitchFamily="2" charset="0"/>
              </a:rPr>
              <a:t> </a:t>
            </a:r>
            <a:r>
              <a:rPr lang="en-US" dirty="0" err="1">
                <a:latin typeface="SFU Futura" panose="00000400000000000000" pitchFamily="2" charset="0"/>
              </a:rPr>
              <a:t>còn</a:t>
            </a:r>
            <a:r>
              <a:rPr lang="en-US" dirty="0">
                <a:latin typeface="SFU Futura" panose="00000400000000000000" pitchFamily="2" charset="0"/>
              </a:rPr>
              <a:t> </a:t>
            </a:r>
            <a:r>
              <a:rPr lang="en-US" dirty="0" err="1">
                <a:latin typeface="SFU Futura" panose="00000400000000000000" pitchFamily="2" charset="0"/>
              </a:rPr>
              <a:t>hạn</a:t>
            </a:r>
            <a:r>
              <a:rPr lang="en-US" dirty="0">
                <a:latin typeface="SFU Futura" panose="00000400000000000000" pitchFamily="2" charset="0"/>
              </a:rPr>
              <a:t> </a:t>
            </a:r>
            <a:r>
              <a:rPr lang="en-US" dirty="0" err="1">
                <a:latin typeface="SFU Futura" panose="00000400000000000000" pitchFamily="2" charset="0"/>
              </a:rPr>
              <a:t>chế</a:t>
            </a:r>
            <a:r>
              <a:rPr lang="en-US" dirty="0">
                <a:latin typeface="SFU Futura" panose="00000400000000000000" pitchFamily="2" charset="0"/>
              </a:rPr>
              <a:t> </a:t>
            </a:r>
            <a:r>
              <a:rPr lang="en-US" dirty="0" err="1">
                <a:latin typeface="SFU Futura" panose="00000400000000000000" pitchFamily="2" charset="0"/>
              </a:rPr>
              <a:t>khi</a:t>
            </a:r>
            <a:r>
              <a:rPr lang="en-US" dirty="0">
                <a:latin typeface="SFU Futura" panose="00000400000000000000" pitchFamily="2" charset="0"/>
              </a:rPr>
              <a:t> </a:t>
            </a:r>
            <a:r>
              <a:rPr lang="en-US" dirty="0" err="1">
                <a:latin typeface="SFU Futura" panose="00000400000000000000" pitchFamily="2" charset="0"/>
              </a:rPr>
              <a:t>hoạt</a:t>
            </a:r>
            <a:r>
              <a:rPr lang="en-US" dirty="0">
                <a:latin typeface="SFU Futura" panose="00000400000000000000" pitchFamily="2" charset="0"/>
              </a:rPr>
              <a:t> </a:t>
            </a:r>
            <a:r>
              <a:rPr lang="en-US" dirty="0" err="1">
                <a:latin typeface="SFU Futura" panose="00000400000000000000" pitchFamily="2" charset="0"/>
              </a:rPr>
              <a:t>động</a:t>
            </a:r>
            <a:r>
              <a:rPr lang="en-US" dirty="0">
                <a:latin typeface="SFU Futura" panose="00000400000000000000" pitchFamily="2" charset="0"/>
              </a:rPr>
              <a:t> </a:t>
            </a:r>
            <a:r>
              <a:rPr lang="en-US" dirty="0" err="1">
                <a:latin typeface="SFU Futura" panose="00000400000000000000" pitchFamily="2" charset="0"/>
              </a:rPr>
              <a:t>trong</a:t>
            </a:r>
            <a:r>
              <a:rPr lang="en-US" dirty="0">
                <a:latin typeface="SFU Futura" panose="00000400000000000000" pitchFamily="2" charset="0"/>
              </a:rPr>
              <a:t> </a:t>
            </a:r>
            <a:r>
              <a:rPr lang="en-US" dirty="0" err="1">
                <a:latin typeface="SFU Futura" panose="00000400000000000000" pitchFamily="2" charset="0"/>
              </a:rPr>
              <a:t>môi</a:t>
            </a:r>
            <a:r>
              <a:rPr lang="en-US" dirty="0">
                <a:latin typeface="SFU Futura" panose="00000400000000000000" pitchFamily="2" charset="0"/>
              </a:rPr>
              <a:t> </a:t>
            </a:r>
            <a:r>
              <a:rPr lang="en-US" dirty="0" err="1">
                <a:latin typeface="SFU Futura" panose="00000400000000000000" pitchFamily="2" charset="0"/>
              </a:rPr>
              <a:t>trường</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nhiều</a:t>
            </a:r>
            <a:r>
              <a:rPr lang="en-US" dirty="0">
                <a:latin typeface="SFU Futura" panose="00000400000000000000" pitchFamily="2" charset="0"/>
              </a:rPr>
              <a:t> </a:t>
            </a:r>
            <a:r>
              <a:rPr lang="en-US" dirty="0" err="1">
                <a:latin typeface="SFU Futura" panose="00000400000000000000" pitchFamily="2" charset="0"/>
              </a:rPr>
              <a:t>vật</a:t>
            </a:r>
            <a:r>
              <a:rPr lang="en-US" dirty="0">
                <a:latin typeface="SFU Futura" panose="00000400000000000000" pitchFamily="2" charset="0"/>
              </a:rPr>
              <a:t> </a:t>
            </a:r>
            <a:r>
              <a:rPr lang="en-US" dirty="0" err="1">
                <a:latin typeface="SFU Futura" panose="00000400000000000000" pitchFamily="2" charset="0"/>
              </a:rPr>
              <a:t>cản</a:t>
            </a:r>
            <a:r>
              <a:rPr lang="en-US" dirty="0">
                <a:latin typeface="SFU Futura" panose="00000400000000000000" pitchFamily="2" charset="0"/>
              </a:rPr>
              <a:t> </a:t>
            </a:r>
            <a:r>
              <a:rPr lang="en-US" dirty="0" err="1">
                <a:latin typeface="SFU Futura" panose="00000400000000000000" pitchFamily="2" charset="0"/>
              </a:rPr>
              <a:t>động</a:t>
            </a:r>
            <a:r>
              <a:rPr lang="en-US" dirty="0">
                <a:latin typeface="SFU Futura" panose="00000400000000000000" pitchFamily="2" charset="0"/>
              </a:rPr>
              <a:t>.</a:t>
            </a:r>
          </a:p>
          <a:p>
            <a:pPr lvl="0"/>
            <a:r>
              <a:rPr lang="en-US" dirty="0" err="1">
                <a:latin typeface="SFU Futura" panose="00000400000000000000" pitchFamily="2" charset="0"/>
              </a:rPr>
              <a:t>Tốc</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xử</a:t>
            </a:r>
            <a:r>
              <a:rPr lang="en-US" dirty="0">
                <a:latin typeface="SFU Futura" panose="00000400000000000000" pitchFamily="2" charset="0"/>
              </a:rPr>
              <a:t> </a:t>
            </a:r>
            <a:r>
              <a:rPr lang="en-US" dirty="0" err="1">
                <a:latin typeface="SFU Futura" panose="00000400000000000000" pitchFamily="2" charset="0"/>
              </a:rPr>
              <a:t>lý</a:t>
            </a:r>
            <a:r>
              <a:rPr lang="en-US" dirty="0">
                <a:latin typeface="SFU Futura" panose="00000400000000000000" pitchFamily="2" charset="0"/>
              </a:rPr>
              <a:t> </a:t>
            </a:r>
            <a:r>
              <a:rPr lang="en-US" dirty="0" err="1">
                <a:latin typeface="SFU Futura" panose="00000400000000000000" pitchFamily="2" charset="0"/>
              </a:rPr>
              <a:t>dữ</a:t>
            </a:r>
            <a:r>
              <a:rPr lang="en-US" dirty="0">
                <a:latin typeface="SFU Futura" panose="00000400000000000000" pitchFamily="2" charset="0"/>
              </a:rPr>
              <a:t> </a:t>
            </a:r>
            <a:r>
              <a:rPr lang="en-US" dirty="0" err="1">
                <a:latin typeface="SFU Futura" panose="00000400000000000000" pitchFamily="2" charset="0"/>
              </a:rPr>
              <a:t>liệu</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a:t>
            </a:r>
            <a:r>
              <a:rPr lang="en-US" dirty="0" err="1">
                <a:latin typeface="SFU Futura" panose="00000400000000000000" pitchFamily="2" charset="0"/>
              </a:rPr>
              <a:t>kết</a:t>
            </a:r>
            <a:r>
              <a:rPr lang="en-US" dirty="0">
                <a:latin typeface="SFU Futura" panose="00000400000000000000" pitchFamily="2" charset="0"/>
              </a:rPr>
              <a:t> </a:t>
            </a:r>
            <a:r>
              <a:rPr lang="en-US" dirty="0" err="1">
                <a:latin typeface="SFU Futura" panose="00000400000000000000" pitchFamily="2" charset="0"/>
              </a:rPr>
              <a:t>nối</a:t>
            </a:r>
            <a:r>
              <a:rPr lang="en-US" dirty="0">
                <a:latin typeface="SFU Futura" panose="00000400000000000000" pitchFamily="2" charset="0"/>
              </a:rPr>
              <a:t> </a:t>
            </a:r>
            <a:r>
              <a:rPr lang="en-US" dirty="0" err="1">
                <a:latin typeface="SFU Futura" panose="00000400000000000000" pitchFamily="2" charset="0"/>
              </a:rPr>
              <a:t>không</a:t>
            </a:r>
            <a:r>
              <a:rPr lang="en-US" dirty="0">
                <a:latin typeface="SFU Futura" panose="00000400000000000000" pitchFamily="2" charset="0"/>
              </a:rPr>
              <a:t> </a:t>
            </a:r>
            <a:r>
              <a:rPr lang="en-US" dirty="0" err="1">
                <a:latin typeface="SFU Futura" panose="00000400000000000000" pitchFamily="2" charset="0"/>
              </a:rPr>
              <a:t>dây</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thể</a:t>
            </a:r>
            <a:r>
              <a:rPr lang="en-US" dirty="0">
                <a:latin typeface="SFU Futura" panose="00000400000000000000" pitchFamily="2" charset="0"/>
              </a:rPr>
              <a:t> </a:t>
            </a:r>
            <a:r>
              <a:rPr lang="en-US" dirty="0" err="1">
                <a:latin typeface="SFU Futura" panose="00000400000000000000" pitchFamily="2" charset="0"/>
              </a:rPr>
              <a:t>chưa</a:t>
            </a:r>
            <a:r>
              <a:rPr lang="en-US" dirty="0">
                <a:latin typeface="SFU Futura" panose="00000400000000000000" pitchFamily="2" charset="0"/>
              </a:rPr>
              <a:t> </a:t>
            </a:r>
            <a:r>
              <a:rPr lang="en-US" dirty="0" err="1">
                <a:latin typeface="SFU Futura" panose="00000400000000000000" pitchFamily="2" charset="0"/>
              </a:rPr>
              <a:t>tối</a:t>
            </a:r>
            <a:r>
              <a:rPr lang="en-US" dirty="0">
                <a:latin typeface="SFU Futura" panose="00000400000000000000" pitchFamily="2" charset="0"/>
              </a:rPr>
              <a:t> </a:t>
            </a:r>
            <a:r>
              <a:rPr lang="en-US" dirty="0" err="1">
                <a:latin typeface="SFU Futura" panose="00000400000000000000" pitchFamily="2" charset="0"/>
              </a:rPr>
              <a:t>ưu</a:t>
            </a:r>
            <a:r>
              <a:rPr lang="en-US" dirty="0">
                <a:latin typeface="SFU Futura" panose="00000400000000000000" pitchFamily="2" charset="0"/>
              </a:rPr>
              <a:t> </a:t>
            </a:r>
            <a:r>
              <a:rPr lang="en-US" dirty="0" err="1">
                <a:latin typeface="SFU Futura" panose="00000400000000000000" pitchFamily="2" charset="0"/>
              </a:rPr>
              <a:t>khi</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 </a:t>
            </a:r>
            <a:r>
              <a:rPr lang="en-US" dirty="0" err="1">
                <a:latin typeface="SFU Futura" panose="00000400000000000000" pitchFamily="2" charset="0"/>
              </a:rPr>
              <a:t>trên</a:t>
            </a:r>
            <a:r>
              <a:rPr lang="en-US" dirty="0">
                <a:latin typeface="SFU Futura" panose="00000400000000000000" pitchFamily="2" charset="0"/>
              </a:rPr>
              <a:t> </a:t>
            </a:r>
            <a:r>
              <a:rPr lang="en-US" dirty="0" err="1">
                <a:latin typeface="SFU Futura" panose="00000400000000000000" pitchFamily="2" charset="0"/>
              </a:rPr>
              <a:t>phạm</a:t>
            </a:r>
            <a:r>
              <a:rPr lang="en-US" dirty="0">
                <a:latin typeface="SFU Futura" panose="00000400000000000000" pitchFamily="2" charset="0"/>
              </a:rPr>
              <a:t> vi </a:t>
            </a:r>
            <a:r>
              <a:rPr lang="en-US" dirty="0" err="1">
                <a:latin typeface="SFU Futura" panose="00000400000000000000" pitchFamily="2" charset="0"/>
              </a:rPr>
              <a:t>rộng</a:t>
            </a:r>
            <a:r>
              <a:rPr lang="en-US" dirty="0">
                <a:latin typeface="SFU Futura" panose="00000400000000000000" pitchFamily="2" charset="0"/>
              </a:rPr>
              <a:t>.</a:t>
            </a:r>
          </a:p>
          <a:p>
            <a:pPr lvl="0"/>
            <a:endParaRPr lang="en-US" dirty="0">
              <a:latin typeface="SFU Futura" panose="00000400000000000000" pitchFamily="2" charset="0"/>
            </a:endParaRPr>
          </a:p>
          <a:p>
            <a:pPr algn="ctr">
              <a:lnSpc>
                <a:spcPct val="150000"/>
              </a:lnSpc>
              <a:spcAft>
                <a:spcPts val="600"/>
              </a:spcAft>
            </a:pPr>
            <a:r>
              <a:rPr lang="en-US" b="1" dirty="0" err="1">
                <a:latin typeface="SFU Futura" panose="00000400000000000000" pitchFamily="2" charset="0"/>
              </a:rPr>
              <a:t>Hướng</a:t>
            </a:r>
            <a:r>
              <a:rPr lang="en-US" b="1" dirty="0">
                <a:latin typeface="SFU Futura" panose="00000400000000000000" pitchFamily="2" charset="0"/>
              </a:rPr>
              <a:t> </a:t>
            </a:r>
            <a:r>
              <a:rPr lang="en-US" b="1" dirty="0" err="1">
                <a:latin typeface="SFU Futura" panose="00000400000000000000" pitchFamily="2" charset="0"/>
              </a:rPr>
              <a:t>phát</a:t>
            </a:r>
            <a:r>
              <a:rPr lang="en-US" b="1" dirty="0">
                <a:latin typeface="SFU Futura" panose="00000400000000000000" pitchFamily="2" charset="0"/>
              </a:rPr>
              <a:t> </a:t>
            </a:r>
            <a:r>
              <a:rPr lang="en-US" b="1" dirty="0" err="1">
                <a:latin typeface="SFU Futura" panose="00000400000000000000" pitchFamily="2" charset="0"/>
              </a:rPr>
              <a:t>triển</a:t>
            </a:r>
            <a:r>
              <a:rPr lang="en-US" b="1" dirty="0">
                <a:latin typeface="SFU Futura" panose="00000400000000000000" pitchFamily="2" charset="0"/>
              </a:rPr>
              <a:t> </a:t>
            </a:r>
            <a:r>
              <a:rPr lang="en-US" b="1" dirty="0" err="1">
                <a:latin typeface="SFU Futura" panose="00000400000000000000" pitchFamily="2" charset="0"/>
              </a:rPr>
              <a:t>trong</a:t>
            </a:r>
            <a:r>
              <a:rPr lang="en-US" b="1" dirty="0">
                <a:latin typeface="SFU Futura" panose="00000400000000000000" pitchFamily="2" charset="0"/>
              </a:rPr>
              <a:t> </a:t>
            </a:r>
            <a:r>
              <a:rPr lang="en-US" b="1" dirty="0" err="1">
                <a:latin typeface="SFU Futura" panose="00000400000000000000" pitchFamily="2" charset="0"/>
              </a:rPr>
              <a:t>tương</a:t>
            </a:r>
            <a:r>
              <a:rPr lang="en-US" b="1" dirty="0">
                <a:latin typeface="SFU Futura" panose="00000400000000000000" pitchFamily="2" charset="0"/>
              </a:rPr>
              <a:t> </a:t>
            </a:r>
            <a:r>
              <a:rPr lang="en-US" b="1" dirty="0" err="1">
                <a:latin typeface="SFU Futura" panose="00000400000000000000" pitchFamily="2" charset="0"/>
              </a:rPr>
              <a:t>lai</a:t>
            </a:r>
            <a:endParaRPr lang="en-US" dirty="0">
              <a:latin typeface="SFU Futura" panose="00000400000000000000" pitchFamily="2" charset="0"/>
            </a:endParaRPr>
          </a:p>
          <a:p>
            <a:pPr lvl="0"/>
            <a:r>
              <a:rPr lang="en-US" dirty="0" err="1">
                <a:latin typeface="SFU Futura" panose="00000400000000000000" pitchFamily="2" charset="0"/>
              </a:rPr>
              <a:t>Nâng</a:t>
            </a:r>
            <a:r>
              <a:rPr lang="en-US" dirty="0">
                <a:latin typeface="SFU Futura" panose="00000400000000000000" pitchFamily="2" charset="0"/>
              </a:rPr>
              <a:t> </a:t>
            </a:r>
            <a:r>
              <a:rPr lang="en-US" dirty="0" err="1">
                <a:latin typeface="SFU Futura" panose="00000400000000000000" pitchFamily="2" charset="0"/>
              </a:rPr>
              <a:t>cấp</a:t>
            </a:r>
            <a:r>
              <a:rPr lang="en-US" dirty="0">
                <a:latin typeface="SFU Futura" panose="00000400000000000000" pitchFamily="2" charset="0"/>
              </a:rPr>
              <a:t> </a:t>
            </a:r>
            <a:r>
              <a:rPr lang="en-US" dirty="0" err="1">
                <a:latin typeface="SFU Futura" panose="00000400000000000000" pitchFamily="2" charset="0"/>
              </a:rPr>
              <a:t>cảm</a:t>
            </a:r>
            <a:r>
              <a:rPr lang="en-US" dirty="0">
                <a:latin typeface="SFU Futura" panose="00000400000000000000" pitchFamily="2" charset="0"/>
              </a:rPr>
              <a:t> </a:t>
            </a:r>
            <a:r>
              <a:rPr lang="en-US" dirty="0" err="1">
                <a:latin typeface="SFU Futura" panose="00000400000000000000" pitchFamily="2" charset="0"/>
              </a:rPr>
              <a:t>biến</a:t>
            </a:r>
            <a:r>
              <a:rPr lang="en-US" dirty="0">
                <a:latin typeface="SFU Futura" panose="00000400000000000000" pitchFamily="2" charset="0"/>
              </a:rPr>
              <a:t> </a:t>
            </a:r>
            <a:r>
              <a:rPr lang="en-US" dirty="0" err="1">
                <a:latin typeface="SFU Futura" panose="00000400000000000000" pitchFamily="2" charset="0"/>
              </a:rPr>
              <a:t>để</a:t>
            </a:r>
            <a:r>
              <a:rPr lang="en-US" dirty="0">
                <a:latin typeface="SFU Futura" panose="00000400000000000000" pitchFamily="2" charset="0"/>
              </a:rPr>
              <a:t> </a:t>
            </a:r>
            <a:r>
              <a:rPr lang="en-US" dirty="0" err="1">
                <a:latin typeface="SFU Futura" panose="00000400000000000000" pitchFamily="2" charset="0"/>
              </a:rPr>
              <a:t>tăng</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nhạy</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a:t>
            </a:r>
            <a:r>
              <a:rPr lang="en-US" dirty="0" err="1">
                <a:latin typeface="SFU Futura" panose="00000400000000000000" pitchFamily="2" charset="0"/>
              </a:rPr>
              <a:t>phân</a:t>
            </a:r>
            <a:r>
              <a:rPr lang="en-US" dirty="0">
                <a:latin typeface="SFU Futura" panose="00000400000000000000" pitchFamily="2" charset="0"/>
              </a:rPr>
              <a:t> </a:t>
            </a:r>
            <a:r>
              <a:rPr lang="en-US" dirty="0" err="1">
                <a:latin typeface="SFU Futura" panose="00000400000000000000" pitchFamily="2" charset="0"/>
              </a:rPr>
              <a:t>biệt</a:t>
            </a:r>
            <a:r>
              <a:rPr lang="en-US" dirty="0">
                <a:latin typeface="SFU Futura" panose="00000400000000000000" pitchFamily="2" charset="0"/>
              </a:rPr>
              <a:t> </a:t>
            </a:r>
            <a:r>
              <a:rPr lang="en-US" dirty="0" err="1">
                <a:latin typeface="SFU Futura" panose="00000400000000000000" pitchFamily="2" charset="0"/>
              </a:rPr>
              <a:t>các</a:t>
            </a:r>
            <a:r>
              <a:rPr lang="en-US" dirty="0">
                <a:latin typeface="SFU Futura" panose="00000400000000000000" pitchFamily="2" charset="0"/>
              </a:rPr>
              <a:t> </a:t>
            </a:r>
            <a:r>
              <a:rPr lang="en-US" dirty="0" err="1">
                <a:latin typeface="SFU Futura" panose="00000400000000000000" pitchFamily="2" charset="0"/>
              </a:rPr>
              <a:t>loại</a:t>
            </a:r>
            <a:r>
              <a:rPr lang="en-US" dirty="0">
                <a:latin typeface="SFU Futura" panose="00000400000000000000" pitchFamily="2" charset="0"/>
              </a:rPr>
              <a:t> </a:t>
            </a:r>
            <a:r>
              <a:rPr lang="en-US" dirty="0" err="1">
                <a:latin typeface="SFU Futura" panose="00000400000000000000" pitchFamily="2" charset="0"/>
              </a:rPr>
              <a:t>khí</a:t>
            </a:r>
            <a:r>
              <a:rPr lang="en-US" dirty="0">
                <a:latin typeface="SFU Futura" panose="00000400000000000000" pitchFamily="2" charset="0"/>
              </a:rPr>
              <a:t> </a:t>
            </a:r>
            <a:r>
              <a:rPr lang="en-US" dirty="0" err="1">
                <a:latin typeface="SFU Futura" panose="00000400000000000000" pitchFamily="2" charset="0"/>
              </a:rPr>
              <a:t>khác</a:t>
            </a:r>
            <a:r>
              <a:rPr lang="en-US" dirty="0">
                <a:latin typeface="SFU Futura" panose="00000400000000000000" pitchFamily="2" charset="0"/>
              </a:rPr>
              <a:t> </a:t>
            </a:r>
            <a:r>
              <a:rPr lang="en-US" dirty="0" err="1">
                <a:latin typeface="SFU Futura" panose="00000400000000000000" pitchFamily="2" charset="0"/>
              </a:rPr>
              <a:t>nhau</a:t>
            </a:r>
            <a:r>
              <a:rPr lang="en-US" dirty="0">
                <a:latin typeface="SFU Futura" panose="00000400000000000000" pitchFamily="2" charset="0"/>
              </a:rPr>
              <a:t>.</a:t>
            </a:r>
          </a:p>
          <a:p>
            <a:pPr lvl="0"/>
            <a:r>
              <a:rPr lang="en-US" dirty="0" err="1">
                <a:latin typeface="SFU Futura" panose="00000400000000000000" pitchFamily="2" charset="0"/>
              </a:rPr>
              <a:t>Cải</a:t>
            </a:r>
            <a:r>
              <a:rPr lang="en-US" dirty="0">
                <a:latin typeface="SFU Futura" panose="00000400000000000000" pitchFamily="2" charset="0"/>
              </a:rPr>
              <a:t> </a:t>
            </a:r>
            <a:r>
              <a:rPr lang="en-US" dirty="0" err="1">
                <a:latin typeface="SFU Futura" panose="00000400000000000000" pitchFamily="2" charset="0"/>
              </a:rPr>
              <a:t>thiện</a:t>
            </a:r>
            <a:r>
              <a:rPr lang="en-US" dirty="0">
                <a:latin typeface="SFU Futura" panose="00000400000000000000" pitchFamily="2" charset="0"/>
              </a:rPr>
              <a:t> </a:t>
            </a:r>
            <a:r>
              <a:rPr lang="en-US" dirty="0" err="1">
                <a:latin typeface="SFU Futura" panose="00000400000000000000" pitchFamily="2" charset="0"/>
              </a:rPr>
              <a:t>thuật</a:t>
            </a:r>
            <a:r>
              <a:rPr lang="en-US" dirty="0">
                <a:latin typeface="SFU Futura" panose="00000400000000000000" pitchFamily="2" charset="0"/>
              </a:rPr>
              <a:t> </a:t>
            </a:r>
            <a:r>
              <a:rPr lang="en-US" dirty="0" err="1">
                <a:latin typeface="SFU Futura" panose="00000400000000000000" pitchFamily="2" charset="0"/>
              </a:rPr>
              <a:t>toán</a:t>
            </a:r>
            <a:r>
              <a:rPr lang="en-US" dirty="0">
                <a:latin typeface="SFU Futura" panose="00000400000000000000" pitchFamily="2" charset="0"/>
              </a:rPr>
              <a:t> </a:t>
            </a:r>
            <a:r>
              <a:rPr lang="en-US" dirty="0" err="1">
                <a:latin typeface="SFU Futura" panose="00000400000000000000" pitchFamily="2" charset="0"/>
              </a:rPr>
              <a:t>định</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điều</a:t>
            </a:r>
            <a:r>
              <a:rPr lang="en-US" dirty="0">
                <a:latin typeface="SFU Futura" panose="00000400000000000000" pitchFamily="2" charset="0"/>
              </a:rPr>
              <a:t> </a:t>
            </a:r>
            <a:r>
              <a:rPr lang="en-US" dirty="0" err="1">
                <a:latin typeface="SFU Futura" panose="00000400000000000000" pitchFamily="2" charset="0"/>
              </a:rPr>
              <a:t>hướng</a:t>
            </a:r>
            <a:r>
              <a:rPr lang="en-US" dirty="0">
                <a:latin typeface="SFU Futura" panose="00000400000000000000" pitchFamily="2" charset="0"/>
              </a:rPr>
              <a:t>, </a:t>
            </a:r>
            <a:r>
              <a:rPr lang="en-US" dirty="0" err="1">
                <a:latin typeface="SFU Futura" panose="00000400000000000000" pitchFamily="2" charset="0"/>
              </a:rPr>
              <a:t>giúp</a:t>
            </a:r>
            <a:r>
              <a:rPr lang="en-US" dirty="0">
                <a:latin typeface="SFU Futura" panose="00000400000000000000" pitchFamily="2" charset="0"/>
              </a:rPr>
              <a:t> </a:t>
            </a:r>
            <a:r>
              <a:rPr lang="en-US" dirty="0" err="1">
                <a:latin typeface="SFU Futura" panose="00000400000000000000" pitchFamily="2" charset="0"/>
              </a:rPr>
              <a:t>xe</a:t>
            </a:r>
            <a:r>
              <a:rPr lang="en-US" dirty="0">
                <a:latin typeface="SFU Futura" panose="00000400000000000000" pitchFamily="2" charset="0"/>
              </a:rPr>
              <a:t> </a:t>
            </a:r>
            <a:r>
              <a:rPr lang="en-US" dirty="0" err="1">
                <a:latin typeface="SFU Futura" panose="00000400000000000000" pitchFamily="2" charset="0"/>
              </a:rPr>
              <a:t>hoạt</a:t>
            </a:r>
            <a:r>
              <a:rPr lang="en-US" dirty="0">
                <a:latin typeface="SFU Futura" panose="00000400000000000000" pitchFamily="2" charset="0"/>
              </a:rPr>
              <a:t> </a:t>
            </a:r>
            <a:r>
              <a:rPr lang="en-US" dirty="0" err="1">
                <a:latin typeface="SFU Futura" panose="00000400000000000000" pitchFamily="2" charset="0"/>
              </a:rPr>
              <a:t>động</a:t>
            </a:r>
            <a:r>
              <a:rPr lang="en-US" dirty="0">
                <a:latin typeface="SFU Futura" panose="00000400000000000000" pitchFamily="2" charset="0"/>
              </a:rPr>
              <a:t> </a:t>
            </a:r>
            <a:r>
              <a:rPr lang="en-US" dirty="0" err="1">
                <a:latin typeface="SFU Futura" panose="00000400000000000000" pitchFamily="2" charset="0"/>
              </a:rPr>
              <a:t>linh</a:t>
            </a:r>
            <a:r>
              <a:rPr lang="en-US" dirty="0">
                <a:latin typeface="SFU Futura" panose="00000400000000000000" pitchFamily="2" charset="0"/>
              </a:rPr>
              <a:t> </a:t>
            </a:r>
            <a:r>
              <a:rPr lang="en-US" dirty="0" err="1">
                <a:latin typeface="SFU Futura" panose="00000400000000000000" pitchFamily="2" charset="0"/>
              </a:rPr>
              <a:t>hoạt</a:t>
            </a:r>
            <a:r>
              <a:rPr lang="en-US" dirty="0">
                <a:latin typeface="SFU Futura" panose="00000400000000000000" pitchFamily="2" charset="0"/>
              </a:rPr>
              <a:t> </a:t>
            </a:r>
            <a:r>
              <a:rPr lang="en-US" dirty="0" err="1">
                <a:latin typeface="SFU Futura" panose="00000400000000000000" pitchFamily="2" charset="0"/>
              </a:rPr>
              <a:t>hơn</a:t>
            </a:r>
            <a:r>
              <a:rPr lang="en-US" dirty="0">
                <a:latin typeface="SFU Futura" panose="00000400000000000000" pitchFamily="2" charset="0"/>
              </a:rPr>
              <a:t> </a:t>
            </a:r>
            <a:r>
              <a:rPr lang="en-US" dirty="0" err="1">
                <a:latin typeface="SFU Futura" panose="00000400000000000000" pitchFamily="2" charset="0"/>
              </a:rPr>
              <a:t>trong</a:t>
            </a:r>
            <a:r>
              <a:rPr lang="en-US" dirty="0">
                <a:latin typeface="SFU Futura" panose="00000400000000000000" pitchFamily="2" charset="0"/>
              </a:rPr>
              <a:t> </a:t>
            </a:r>
            <a:r>
              <a:rPr lang="en-US" dirty="0" err="1">
                <a:latin typeface="SFU Futura" panose="00000400000000000000" pitchFamily="2" charset="0"/>
              </a:rPr>
              <a:t>môi</a:t>
            </a:r>
            <a:r>
              <a:rPr lang="en-US" dirty="0">
                <a:latin typeface="SFU Futura" panose="00000400000000000000" pitchFamily="2" charset="0"/>
              </a:rPr>
              <a:t> </a:t>
            </a:r>
            <a:r>
              <a:rPr lang="en-US" dirty="0" err="1">
                <a:latin typeface="SFU Futura" panose="00000400000000000000" pitchFamily="2" charset="0"/>
              </a:rPr>
              <a:t>trường</a:t>
            </a:r>
            <a:r>
              <a:rPr lang="en-US" dirty="0">
                <a:latin typeface="SFU Futura" panose="00000400000000000000" pitchFamily="2" charset="0"/>
              </a:rPr>
              <a:t> </a:t>
            </a:r>
            <a:r>
              <a:rPr lang="en-US" dirty="0" err="1">
                <a:latin typeface="SFU Futura" panose="00000400000000000000" pitchFamily="2" charset="0"/>
              </a:rPr>
              <a:t>phức</a:t>
            </a:r>
            <a:r>
              <a:rPr lang="en-US" dirty="0">
                <a:latin typeface="SFU Futura" panose="00000400000000000000" pitchFamily="2" charset="0"/>
              </a:rPr>
              <a:t> </a:t>
            </a:r>
            <a:r>
              <a:rPr lang="en-US" dirty="0" err="1">
                <a:latin typeface="SFU Futura" panose="00000400000000000000" pitchFamily="2" charset="0"/>
              </a:rPr>
              <a:t>tạp</a:t>
            </a:r>
            <a:r>
              <a:rPr lang="en-US" dirty="0">
                <a:latin typeface="SFU Futura" panose="00000400000000000000" pitchFamily="2" charset="0"/>
              </a:rPr>
              <a:t>.</a:t>
            </a:r>
          </a:p>
          <a:p>
            <a:pPr lvl="0"/>
            <a:r>
              <a:rPr lang="en-US" dirty="0" err="1">
                <a:latin typeface="SFU Futura" panose="00000400000000000000" pitchFamily="2" charset="0"/>
              </a:rPr>
              <a:t>Tích</a:t>
            </a:r>
            <a:r>
              <a:rPr lang="en-US" dirty="0">
                <a:latin typeface="SFU Futura" panose="00000400000000000000" pitchFamily="2" charset="0"/>
              </a:rPr>
              <a:t> </a:t>
            </a:r>
            <a:r>
              <a:rPr lang="en-US" dirty="0" err="1">
                <a:latin typeface="SFU Futura" panose="00000400000000000000" pitchFamily="2" charset="0"/>
              </a:rPr>
              <a:t>hợp</a:t>
            </a:r>
            <a:r>
              <a:rPr lang="en-US" dirty="0">
                <a:latin typeface="SFU Futura" panose="00000400000000000000" pitchFamily="2" charset="0"/>
              </a:rPr>
              <a:t> AI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công</a:t>
            </a:r>
            <a:r>
              <a:rPr lang="en-US" dirty="0">
                <a:latin typeface="SFU Futura" panose="00000400000000000000" pitchFamily="2" charset="0"/>
              </a:rPr>
              <a:t> </a:t>
            </a:r>
            <a:r>
              <a:rPr lang="en-US" dirty="0" err="1">
                <a:latin typeface="SFU Futura" panose="00000400000000000000" pitchFamily="2" charset="0"/>
              </a:rPr>
              <a:t>nghệ</a:t>
            </a:r>
            <a:r>
              <a:rPr lang="en-US" dirty="0">
                <a:latin typeface="SFU Futura" panose="00000400000000000000" pitchFamily="2" charset="0"/>
              </a:rPr>
              <a:t> IoT </a:t>
            </a:r>
            <a:r>
              <a:rPr lang="en-US" dirty="0" err="1">
                <a:latin typeface="SFU Futura" panose="00000400000000000000" pitchFamily="2" charset="0"/>
              </a:rPr>
              <a:t>để</a:t>
            </a:r>
            <a:r>
              <a:rPr lang="en-US" dirty="0">
                <a:latin typeface="SFU Futura" panose="00000400000000000000" pitchFamily="2" charset="0"/>
              </a:rPr>
              <a:t> </a:t>
            </a:r>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thể</a:t>
            </a:r>
            <a:r>
              <a:rPr lang="en-US" dirty="0">
                <a:latin typeface="SFU Futura" panose="00000400000000000000" pitchFamily="2" charset="0"/>
              </a:rPr>
              <a:t> </a:t>
            </a:r>
            <a:r>
              <a:rPr lang="en-US" dirty="0" err="1">
                <a:latin typeface="SFU Futura" panose="00000400000000000000" pitchFamily="2" charset="0"/>
              </a:rPr>
              <a:t>học</a:t>
            </a:r>
            <a:r>
              <a:rPr lang="en-US" dirty="0">
                <a:latin typeface="SFU Futura" panose="00000400000000000000" pitchFamily="2" charset="0"/>
              </a:rPr>
              <a:t> </a:t>
            </a:r>
            <a:r>
              <a:rPr lang="en-US" dirty="0" err="1">
                <a:latin typeface="SFU Futura" panose="00000400000000000000" pitchFamily="2" charset="0"/>
              </a:rPr>
              <a:t>tập</a:t>
            </a:r>
            <a:r>
              <a:rPr lang="en-US" dirty="0">
                <a:latin typeface="SFU Futura" panose="00000400000000000000" pitchFamily="2" charset="0"/>
              </a:rPr>
              <a:t>, </a:t>
            </a:r>
            <a:r>
              <a:rPr lang="en-US" dirty="0" err="1">
                <a:latin typeface="SFU Futura" panose="00000400000000000000" pitchFamily="2" charset="0"/>
              </a:rPr>
              <a:t>tối</a:t>
            </a:r>
            <a:r>
              <a:rPr lang="en-US" dirty="0">
                <a:latin typeface="SFU Futura" panose="00000400000000000000" pitchFamily="2" charset="0"/>
              </a:rPr>
              <a:t> </a:t>
            </a:r>
            <a:r>
              <a:rPr lang="en-US" dirty="0" err="1">
                <a:latin typeface="SFU Futura" panose="00000400000000000000" pitchFamily="2" charset="0"/>
              </a:rPr>
              <a:t>ưu</a:t>
            </a:r>
            <a:r>
              <a:rPr lang="en-US" dirty="0">
                <a:latin typeface="SFU Futura" panose="00000400000000000000" pitchFamily="2" charset="0"/>
              </a:rPr>
              <a:t> </a:t>
            </a:r>
            <a:r>
              <a:rPr lang="en-US" dirty="0" err="1">
                <a:latin typeface="SFU Futura" panose="00000400000000000000" pitchFamily="2" charset="0"/>
              </a:rPr>
              <a:t>lộ</a:t>
            </a:r>
            <a:r>
              <a:rPr lang="en-US" dirty="0">
                <a:latin typeface="SFU Futura" panose="00000400000000000000" pitchFamily="2" charset="0"/>
              </a:rPr>
              <a:t> </a:t>
            </a:r>
            <a:r>
              <a:rPr lang="en-US" dirty="0" err="1">
                <a:latin typeface="SFU Futura" panose="00000400000000000000" pitchFamily="2" charset="0"/>
              </a:rPr>
              <a:t>trình</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gửi</a:t>
            </a:r>
            <a:r>
              <a:rPr lang="en-US" dirty="0">
                <a:latin typeface="SFU Futura" panose="00000400000000000000" pitchFamily="2" charset="0"/>
              </a:rPr>
              <a:t> </a:t>
            </a:r>
            <a:r>
              <a:rPr lang="en-US" dirty="0" err="1">
                <a:latin typeface="SFU Futura" panose="00000400000000000000" pitchFamily="2" charset="0"/>
              </a:rPr>
              <a:t>cảnh</a:t>
            </a:r>
            <a:r>
              <a:rPr lang="en-US" dirty="0">
                <a:latin typeface="SFU Futura" panose="00000400000000000000" pitchFamily="2" charset="0"/>
              </a:rPr>
              <a:t> </a:t>
            </a:r>
            <a:r>
              <a:rPr lang="en-US" dirty="0" err="1">
                <a:latin typeface="SFU Futura" panose="00000400000000000000" pitchFamily="2" charset="0"/>
              </a:rPr>
              <a:t>báo</a:t>
            </a:r>
            <a:r>
              <a:rPr lang="en-US" dirty="0">
                <a:latin typeface="SFU Futura" panose="00000400000000000000" pitchFamily="2" charset="0"/>
              </a:rPr>
              <a:t> </a:t>
            </a:r>
            <a:r>
              <a:rPr lang="en-US" dirty="0" err="1">
                <a:latin typeface="SFU Futura" panose="00000400000000000000" pitchFamily="2" charset="0"/>
              </a:rPr>
              <a:t>thông</a:t>
            </a:r>
            <a:r>
              <a:rPr lang="en-US" dirty="0">
                <a:latin typeface="SFU Futura" panose="00000400000000000000" pitchFamily="2" charset="0"/>
              </a:rPr>
              <a:t> </a:t>
            </a:r>
            <a:r>
              <a:rPr lang="en-US" dirty="0" err="1">
                <a:latin typeface="SFU Futura" panose="00000400000000000000" pitchFamily="2" charset="0"/>
              </a:rPr>
              <a:t>minh</a:t>
            </a:r>
            <a:r>
              <a:rPr lang="en-US" dirty="0">
                <a:latin typeface="SFU Futura" panose="00000400000000000000" pitchFamily="2" charset="0"/>
              </a:rPr>
              <a:t> </a:t>
            </a:r>
            <a:r>
              <a:rPr lang="en-US" dirty="0" err="1">
                <a:latin typeface="SFU Futura" panose="00000400000000000000" pitchFamily="2" charset="0"/>
              </a:rPr>
              <a:t>hơn</a:t>
            </a:r>
            <a:r>
              <a:rPr lang="en-US" dirty="0">
                <a:latin typeface="SFU Futura" panose="00000400000000000000" pitchFamily="2" charset="0"/>
              </a:rPr>
              <a:t>.</a:t>
            </a:r>
          </a:p>
          <a:p>
            <a:pPr lvl="0"/>
            <a:r>
              <a:rPr lang="en-US" dirty="0" err="1">
                <a:latin typeface="SFU Futura" panose="00000400000000000000" pitchFamily="2" charset="0"/>
              </a:rPr>
              <a:t>Mở</a:t>
            </a:r>
            <a:r>
              <a:rPr lang="en-US" dirty="0">
                <a:latin typeface="SFU Futura" panose="00000400000000000000" pitchFamily="2" charset="0"/>
              </a:rPr>
              <a:t> </a:t>
            </a:r>
            <a:r>
              <a:rPr lang="en-US" dirty="0" err="1">
                <a:latin typeface="SFU Futura" panose="00000400000000000000" pitchFamily="2" charset="0"/>
              </a:rPr>
              <a:t>rộng</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a:t>
            </a:r>
            <a:r>
              <a:rPr lang="en-US" dirty="0" err="1">
                <a:latin typeface="SFU Futura" panose="00000400000000000000" pitchFamily="2" charset="0"/>
              </a:rPr>
              <a:t>ứng</a:t>
            </a:r>
            <a:r>
              <a:rPr lang="en-US" dirty="0">
                <a:latin typeface="SFU Futura" panose="00000400000000000000" pitchFamily="2" charset="0"/>
              </a:rPr>
              <a:t> </a:t>
            </a:r>
            <a:r>
              <a:rPr lang="en-US" dirty="0" err="1">
                <a:latin typeface="SFU Futura" panose="00000400000000000000" pitchFamily="2" charset="0"/>
              </a:rPr>
              <a:t>dụng</a:t>
            </a:r>
            <a:r>
              <a:rPr lang="en-US" dirty="0">
                <a:latin typeface="SFU Futura" panose="00000400000000000000" pitchFamily="2" charset="0"/>
              </a:rPr>
              <a:t> sang </a:t>
            </a:r>
            <a:r>
              <a:rPr lang="en-US" dirty="0" err="1">
                <a:latin typeface="SFU Futura" panose="00000400000000000000" pitchFamily="2" charset="0"/>
              </a:rPr>
              <a:t>các</a:t>
            </a:r>
            <a:r>
              <a:rPr lang="en-US" dirty="0">
                <a:latin typeface="SFU Futura" panose="00000400000000000000" pitchFamily="2" charset="0"/>
              </a:rPr>
              <a:t> </a:t>
            </a:r>
            <a:r>
              <a:rPr lang="en-US" dirty="0" err="1">
                <a:latin typeface="SFU Futura" panose="00000400000000000000" pitchFamily="2" charset="0"/>
              </a:rPr>
              <a:t>lĩnh</a:t>
            </a:r>
            <a:r>
              <a:rPr lang="en-US" dirty="0">
                <a:latin typeface="SFU Futura" panose="00000400000000000000" pitchFamily="2" charset="0"/>
              </a:rPr>
              <a:t> </a:t>
            </a:r>
            <a:r>
              <a:rPr lang="en-US" dirty="0" err="1">
                <a:latin typeface="SFU Futura" panose="00000400000000000000" pitchFamily="2" charset="0"/>
              </a:rPr>
              <a:t>vực</a:t>
            </a:r>
            <a:r>
              <a:rPr lang="en-US" dirty="0">
                <a:latin typeface="SFU Futura" panose="00000400000000000000" pitchFamily="2" charset="0"/>
              </a:rPr>
              <a:t> </a:t>
            </a:r>
            <a:r>
              <a:rPr lang="en-US" dirty="0" err="1">
                <a:latin typeface="SFU Futura" panose="00000400000000000000" pitchFamily="2" charset="0"/>
              </a:rPr>
              <a:t>khác</a:t>
            </a:r>
            <a:r>
              <a:rPr lang="en-US" dirty="0">
                <a:latin typeface="SFU Futura" panose="00000400000000000000" pitchFamily="2" charset="0"/>
              </a:rPr>
              <a:t> </a:t>
            </a:r>
            <a:r>
              <a:rPr lang="en-US" dirty="0" err="1">
                <a:latin typeface="SFU Futura" panose="00000400000000000000" pitchFamily="2" charset="0"/>
              </a:rPr>
              <a:t>như</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 </a:t>
            </a:r>
            <a:r>
              <a:rPr lang="en-US" dirty="0" err="1">
                <a:latin typeface="SFU Futura" panose="00000400000000000000" pitchFamily="2" charset="0"/>
              </a:rPr>
              <a:t>môi</a:t>
            </a:r>
            <a:r>
              <a:rPr lang="en-US" dirty="0">
                <a:latin typeface="SFU Futura" panose="00000400000000000000" pitchFamily="2" charset="0"/>
              </a:rPr>
              <a:t> </a:t>
            </a:r>
            <a:r>
              <a:rPr lang="en-US" dirty="0" err="1">
                <a:latin typeface="SFU Futura" panose="00000400000000000000" pitchFamily="2" charset="0"/>
              </a:rPr>
              <a:t>trường</a:t>
            </a:r>
            <a:r>
              <a:rPr lang="en-US" dirty="0">
                <a:latin typeface="SFU Futura" panose="00000400000000000000" pitchFamily="2" charset="0"/>
              </a:rPr>
              <a:t>, </a:t>
            </a:r>
            <a:r>
              <a:rPr lang="en-US" dirty="0" err="1">
                <a:latin typeface="SFU Futura" panose="00000400000000000000" pitchFamily="2" charset="0"/>
              </a:rPr>
              <a:t>phát</a:t>
            </a:r>
            <a:r>
              <a:rPr lang="en-US" dirty="0">
                <a:latin typeface="SFU Futura" panose="00000400000000000000" pitchFamily="2" charset="0"/>
              </a:rPr>
              <a:t> </a:t>
            </a:r>
            <a:r>
              <a:rPr lang="en-US" dirty="0" err="1">
                <a:latin typeface="SFU Futura" panose="00000400000000000000" pitchFamily="2" charset="0"/>
              </a:rPr>
              <a:t>hiện</a:t>
            </a:r>
            <a:r>
              <a:rPr lang="en-US" dirty="0">
                <a:latin typeface="SFU Futura" panose="00000400000000000000" pitchFamily="2" charset="0"/>
              </a:rPr>
              <a:t> </a:t>
            </a:r>
            <a:r>
              <a:rPr lang="en-US" dirty="0" err="1">
                <a:latin typeface="SFU Futura" panose="00000400000000000000" pitchFamily="2" charset="0"/>
              </a:rPr>
              <a:t>khí</a:t>
            </a:r>
            <a:r>
              <a:rPr lang="en-US" dirty="0">
                <a:latin typeface="SFU Futura" panose="00000400000000000000" pitchFamily="2" charset="0"/>
              </a:rPr>
              <a:t> </a:t>
            </a:r>
            <a:r>
              <a:rPr lang="en-US" dirty="0" err="1">
                <a:latin typeface="SFU Futura" panose="00000400000000000000" pitchFamily="2" charset="0"/>
              </a:rPr>
              <a:t>độc</a:t>
            </a:r>
            <a:r>
              <a:rPr lang="en-US" dirty="0">
                <a:latin typeface="SFU Futura" panose="00000400000000000000" pitchFamily="2" charset="0"/>
              </a:rPr>
              <a:t> </a:t>
            </a:r>
            <a:r>
              <a:rPr lang="en-US" dirty="0" err="1">
                <a:latin typeface="SFU Futura" panose="00000400000000000000" pitchFamily="2" charset="0"/>
              </a:rPr>
              <a:t>trong</a:t>
            </a:r>
            <a:r>
              <a:rPr lang="en-US" dirty="0">
                <a:latin typeface="SFU Futura" panose="00000400000000000000" pitchFamily="2" charset="0"/>
              </a:rPr>
              <a:t> </a:t>
            </a:r>
            <a:r>
              <a:rPr lang="en-US" dirty="0" err="1">
                <a:latin typeface="SFU Futura" panose="00000400000000000000" pitchFamily="2" charset="0"/>
              </a:rPr>
              <a:t>hầm</a:t>
            </a:r>
            <a:r>
              <a:rPr lang="en-US" dirty="0">
                <a:latin typeface="SFU Futura" panose="00000400000000000000" pitchFamily="2" charset="0"/>
              </a:rPr>
              <a:t> </a:t>
            </a:r>
            <a:r>
              <a:rPr lang="en-US" dirty="0" err="1">
                <a:latin typeface="SFU Futura" panose="00000400000000000000" pitchFamily="2" charset="0"/>
              </a:rPr>
              <a:t>mỏ</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khu</a:t>
            </a:r>
            <a:r>
              <a:rPr lang="en-US" dirty="0">
                <a:latin typeface="SFU Futura" panose="00000400000000000000" pitchFamily="2" charset="0"/>
              </a:rPr>
              <a:t> </a:t>
            </a:r>
            <a:r>
              <a:rPr lang="en-US" dirty="0" err="1">
                <a:latin typeface="SFU Futura" panose="00000400000000000000" pitchFamily="2" charset="0"/>
              </a:rPr>
              <a:t>dân</a:t>
            </a:r>
            <a:r>
              <a:rPr lang="en-US" dirty="0">
                <a:latin typeface="SFU Futura" panose="00000400000000000000" pitchFamily="2" charset="0"/>
              </a:rPr>
              <a:t> </a:t>
            </a:r>
            <a:r>
              <a:rPr lang="en-US" dirty="0" err="1">
                <a:latin typeface="SFU Futura" panose="00000400000000000000" pitchFamily="2" charset="0"/>
              </a:rPr>
              <a:t>cư</a:t>
            </a:r>
            <a:r>
              <a:rPr lang="en-US" dirty="0">
                <a:latin typeface="SFU Futura" panose="00000400000000000000" pitchFamily="2" charset="0"/>
              </a:rPr>
              <a:t>.</a:t>
            </a:r>
          </a:p>
          <a:p>
            <a:endParaRPr lang="en-US" dirty="0">
              <a:latin typeface="SFU Futura" panose="00000400000000000000" pitchFamily="2" charset="0"/>
            </a:endParaRPr>
          </a:p>
        </p:txBody>
      </p:sp>
    </p:spTree>
    <p:extLst>
      <p:ext uri="{BB962C8B-B14F-4D97-AF65-F5344CB8AC3E}">
        <p14:creationId xmlns:p14="http://schemas.microsoft.com/office/powerpoint/2010/main" val="208063331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40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bwMode="auto">
          <a:xfrm>
            <a:off x="335" y="5118207"/>
            <a:ext cx="12191331"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blipFill dpi="0" rotWithShape="1">
            <a:blip r:embed="rId3">
              <a:extLst>
                <a:ext uri="{28A0092B-C50C-407E-A947-70E740481C1C}">
                  <a14:useLocalDpi xmlns:a14="http://schemas.microsoft.com/office/drawing/2010/main" val="0"/>
                </a:ext>
              </a:extLst>
            </a:blip>
            <a:stretch>
              <a:fillRect t="-262450" b="-104758"/>
            </a:stretch>
          </a:blip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sp>
        <p:nvSpPr>
          <p:cNvPr id="39" name="Freeform 6"/>
          <p:cNvSpPr/>
          <p:nvPr/>
        </p:nvSpPr>
        <p:spPr bwMode="auto">
          <a:xfrm>
            <a:off x="336" y="5118207"/>
            <a:ext cx="12191330" cy="1739604"/>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bg2">
              <a:lumMod val="25000"/>
              <a:alpha val="80000"/>
            </a:schemeClr>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chemeClr val="bg2">
                  <a:lumMod val="25000"/>
                </a:schemeClr>
              </a:solidFill>
              <a:latin typeface="Calibri" panose="020F0502020204030204" pitchFamily="34" charset="0"/>
              <a:ea typeface="宋体" panose="02010600030101010101" pitchFamily="2" charset="-122"/>
            </a:endParaRPr>
          </a:p>
        </p:txBody>
      </p:sp>
      <p:sp>
        <p:nvSpPr>
          <p:cNvPr id="2" name="矩形 259"/>
          <p:cNvSpPr>
            <a:spLocks noChangeArrowheads="1"/>
          </p:cNvSpPr>
          <p:nvPr/>
        </p:nvSpPr>
        <p:spPr bwMode="auto">
          <a:xfrm>
            <a:off x="1549291" y="1585182"/>
            <a:ext cx="9119046"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fontAlgn="base">
              <a:spcAft>
                <a:spcPct val="0"/>
              </a:spcAft>
              <a:buFont typeface="Arial" panose="020B0604020202020204" pitchFamily="34" charset="0"/>
              <a:buNone/>
            </a:pPr>
            <a:r>
              <a:rPr lang="en-US" altLang="zh-CN" sz="8000" b="1" cap="all" dirty="0" err="1">
                <a:solidFill>
                  <a:schemeClr val="bg2">
                    <a:lumMod val="25000"/>
                  </a:schemeClr>
                </a:solidFill>
                <a:effectLst>
                  <a:outerShdw blurRad="25400" dist="25400" dir="2700000" algn="tl">
                    <a:srgbClr val="000000">
                      <a:alpha val="25000"/>
                    </a:srgbClr>
                  </a:outerShdw>
                </a:effectLst>
                <a:latin typeface="Noto Sans"/>
                <a:ea typeface="Noto Sans"/>
                <a:cs typeface="Arial" panose="020B0604020202020204" pitchFamily="34" charset="0"/>
              </a:rPr>
              <a:t>Kết</a:t>
            </a:r>
            <a:r>
              <a:rPr lang="en-US" altLang="zh-CN" sz="8000" b="1" cap="all" dirty="0">
                <a:solidFill>
                  <a:schemeClr val="bg2">
                    <a:lumMod val="25000"/>
                  </a:schemeClr>
                </a:solidFill>
                <a:effectLst>
                  <a:outerShdw blurRad="25400" dist="25400" dir="2700000" algn="tl">
                    <a:srgbClr val="000000">
                      <a:alpha val="25000"/>
                    </a:srgbClr>
                  </a:outerShdw>
                </a:effectLst>
                <a:latin typeface="Noto Sans"/>
                <a:ea typeface="Noto Sans"/>
                <a:cs typeface="Arial" panose="020B0604020202020204" pitchFamily="34" charset="0"/>
              </a:rPr>
              <a:t> </a:t>
            </a:r>
            <a:r>
              <a:rPr lang="en-US" altLang="zh-CN" sz="8000" b="1" cap="all" dirty="0" err="1">
                <a:solidFill>
                  <a:schemeClr val="bg2">
                    <a:lumMod val="25000"/>
                  </a:schemeClr>
                </a:solidFill>
                <a:effectLst>
                  <a:outerShdw blurRad="25400" dist="25400" dir="2700000" algn="tl">
                    <a:srgbClr val="000000">
                      <a:alpha val="25000"/>
                    </a:srgbClr>
                  </a:outerShdw>
                </a:effectLst>
                <a:latin typeface="Noto Sans"/>
                <a:ea typeface="Noto Sans"/>
                <a:cs typeface="Arial" panose="020B0604020202020204" pitchFamily="34" charset="0"/>
              </a:rPr>
              <a:t>thúc</a:t>
            </a:r>
            <a:endParaRPr lang="en-US" altLang="zh-CN" sz="8000" b="1" cap="all" dirty="0">
              <a:solidFill>
                <a:schemeClr val="bg2">
                  <a:lumMod val="25000"/>
                </a:schemeClr>
              </a:solidFill>
              <a:effectLst>
                <a:outerShdw blurRad="25400" dist="25400" dir="2700000" algn="tl">
                  <a:srgbClr val="000000">
                    <a:alpha val="25000"/>
                  </a:srgbClr>
                </a:outerShdw>
              </a:effectLst>
              <a:latin typeface="字魂105号-简雅黑" panose="00000500000000000000" pitchFamily="2" charset="-122"/>
              <a:ea typeface="字魂105号-简雅黑" panose="00000500000000000000" pitchFamily="2" charset="-122"/>
              <a:cs typeface="Arial" panose="020B0604020202020204" pitchFamily="34" charset="0"/>
            </a:endParaRPr>
          </a:p>
        </p:txBody>
      </p:sp>
      <p:sp>
        <p:nvSpPr>
          <p:cNvPr id="5" name="Freeform 7"/>
          <p:cNvSpPr/>
          <p:nvPr/>
        </p:nvSpPr>
        <p:spPr bwMode="auto">
          <a:xfrm>
            <a:off x="335" y="4862760"/>
            <a:ext cx="12191331" cy="562268"/>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bg2">
              <a:lumMod val="25000"/>
            </a:schemeClr>
          </a:solidFill>
          <a:ln w="0">
            <a:noFill/>
            <a:prstDash val="solid"/>
            <a:round/>
          </a:ln>
        </p:spPr>
        <p:txBody>
          <a:bodyPr vert="horz" wrap="square" lIns="121913" tIns="60956" rIns="121913" bIns="60956"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Calibri" panose="020F0502020204030204" pitchFamily="34" charset="0"/>
              <a:ea typeface="宋体" panose="02010600030101010101" pitchFamily="2" charset="-122"/>
            </a:endParaRPr>
          </a:p>
        </p:txBody>
      </p:sp>
      <p:grpSp>
        <p:nvGrpSpPr>
          <p:cNvPr id="9" name="组合 8"/>
          <p:cNvGrpSpPr/>
          <p:nvPr/>
        </p:nvGrpSpPr>
        <p:grpSpPr>
          <a:xfrm>
            <a:off x="4417422" y="5910533"/>
            <a:ext cx="1536452" cy="230886"/>
            <a:chOff x="4108952" y="6105351"/>
            <a:chExt cx="1620476" cy="243513"/>
          </a:xfrm>
        </p:grpSpPr>
        <p:sp>
          <p:nvSpPr>
            <p:cNvPr id="10" name="PA_任意多边形 10"/>
            <p:cNvSpPr>
              <a:spLocks noChangeAspect="1" noEditPoints="1"/>
            </p:cNvSpPr>
            <p:nvPr>
              <p:custDataLst>
                <p:tags r:id="rId1"/>
              </p:custDataLst>
            </p:nvPr>
          </p:nvSpPr>
          <p:spPr bwMode="auto">
            <a:xfrm>
              <a:off x="4108952" y="6115414"/>
              <a:ext cx="231790" cy="232762"/>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1"/>
            </a:solidFill>
            <a:ln>
              <a:noFill/>
            </a:ln>
          </p:spPr>
          <p:txBody>
            <a:bodyPr vert="horz" wrap="square" lIns="86699" tIns="43349" rIns="86699" bIns="43349" numCol="1" anchor="t" anchorCtr="0" compatLnSpc="1">
              <a:prstTxWarp prst="textNoShape">
                <a:avLst/>
              </a:prstTxWarp>
            </a:bodyPr>
            <a:lstStyle/>
            <a:p>
              <a:pPr fontAlgn="base">
                <a:spcBef>
                  <a:spcPct val="0"/>
                </a:spcBef>
                <a:spcAft>
                  <a:spcPct val="0"/>
                </a:spcAft>
              </a:pPr>
              <a:endParaRPr lang="zh-CN" altLang="en-US" sz="1707">
                <a:solidFill>
                  <a:srgbClr val="000000"/>
                </a:solidFill>
                <a:latin typeface="字魂105号-简雅黑" panose="00000500000000000000" pitchFamily="2" charset="-122"/>
                <a:ea typeface="字魂105号-简雅黑" panose="00000500000000000000" pitchFamily="2" charset="-122"/>
              </a:endParaRPr>
            </a:p>
          </p:txBody>
        </p:sp>
        <p:sp>
          <p:nvSpPr>
            <p:cNvPr id="11" name="矩形 10"/>
            <p:cNvSpPr/>
            <p:nvPr/>
          </p:nvSpPr>
          <p:spPr>
            <a:xfrm>
              <a:off x="4330787" y="6105351"/>
              <a:ext cx="1398641" cy="243513"/>
            </a:xfrm>
            <a:prstGeom prst="rect">
              <a:avLst/>
            </a:prstGeom>
          </p:spPr>
          <p:txBody>
            <a:bodyPr wrap="none">
              <a:noAutofit/>
            </a:bodyPr>
            <a:lstStyle/>
            <a:p>
              <a:r>
                <a:rPr lang="vi-VN" altLang="vi-VN" sz="1200" spc="71" dirty="0">
                  <a:solidFill>
                    <a:srgbClr val="FFFFFF"/>
                  </a:solidFill>
                  <a:latin typeface="Noto Sans"/>
                  <a:ea typeface="Noto Sans"/>
                </a:rPr>
                <a:t>Người hướng dẫn:</a:t>
              </a:r>
              <a:r>
                <a:rPr lang="en-US" altLang="vi-VN" sz="1200" spc="71" dirty="0">
                  <a:solidFill>
                    <a:srgbClr val="FFFFFF"/>
                  </a:solidFill>
                  <a:latin typeface="SFU Futura" panose="00000400000000000000" pitchFamily="2" charset="0"/>
                  <a:ea typeface="Noto Sans"/>
                </a:rPr>
                <a:t> TS. Nguyễn </a:t>
              </a:r>
              <a:r>
                <a:rPr lang="en-US" altLang="vi-VN" sz="1200" spc="71" dirty="0" err="1">
                  <a:solidFill>
                    <a:srgbClr val="FFFFFF"/>
                  </a:solidFill>
                  <a:latin typeface="SFU Futura" panose="00000400000000000000" pitchFamily="2" charset="0"/>
                  <a:ea typeface="Noto Sans"/>
                </a:rPr>
                <a:t>Trọng</a:t>
              </a:r>
              <a:r>
                <a:rPr lang="en-US" altLang="vi-VN" sz="1200" spc="71" dirty="0">
                  <a:solidFill>
                    <a:srgbClr val="FFFFFF"/>
                  </a:solidFill>
                  <a:latin typeface="SFU Futura" panose="00000400000000000000" pitchFamily="2" charset="0"/>
                  <a:ea typeface="Noto Sans"/>
                </a:rPr>
                <a:t> Đức</a:t>
              </a:r>
              <a:endParaRPr lang="vi-VN" altLang="vi-VN" sz="1200" spc="71" dirty="0">
                <a:solidFill>
                  <a:srgbClr val="FFFFFF"/>
                </a:solidFill>
                <a:latin typeface="Noto Sans"/>
                <a:ea typeface="Noto Sans"/>
              </a:endParaRPr>
            </a:p>
          </p:txBody>
        </p:sp>
      </p:grpSp>
      <p:sp>
        <p:nvSpPr>
          <p:cNvPr id="12" name="矩形 11"/>
          <p:cNvSpPr/>
          <p:nvPr/>
        </p:nvSpPr>
        <p:spPr>
          <a:xfrm>
            <a:off x="3477947" y="2838978"/>
            <a:ext cx="5048707" cy="831190"/>
          </a:xfrm>
          <a:prstGeom prst="rect">
            <a:avLst/>
          </a:prstGeom>
        </p:spPr>
        <p:txBody>
          <a:bodyPr wrap="none">
            <a:normAutofit/>
          </a:bodyPr>
          <a:lstStyle/>
          <a:p>
            <a:pPr algn="ctr"/>
            <a:r>
              <a:rPr lang="vi-VN" altLang="vi-VN" sz="4800" dirty="0">
                <a:solidFill>
                  <a:schemeClr val="bg2">
                    <a:lumMod val="25000"/>
                  </a:schemeClr>
                </a:solidFill>
                <a:effectLst>
                  <a:outerShdw blurRad="25400" dist="25400" dir="2700000" algn="tl">
                    <a:srgbClr val="000000">
                      <a:alpha val="25000"/>
                    </a:srgbClr>
                  </a:outerShdw>
                </a:effectLst>
                <a:latin typeface="Noto Sans"/>
                <a:ea typeface="Noto Sans"/>
              </a:rPr>
              <a:t>CẢM ƠN ĐÃ XEM</a:t>
            </a:r>
            <a:endParaRPr lang="zh-CN" altLang="en-US" sz="4800" dirty="0">
              <a:solidFill>
                <a:schemeClr val="bg2">
                  <a:lumMod val="25000"/>
                </a:schemeClr>
              </a:solidFill>
              <a:latin typeface="字魂45号-冰宇雅宋" panose="00000500000000000000" pitchFamily="2" charset="-122"/>
              <a:ea typeface="字魂45号-冰宇雅宋" panose="00000500000000000000" pitchFamily="2" charset="-122"/>
            </a:endParaRPr>
          </a:p>
        </p:txBody>
      </p:sp>
    </p:spTree>
    <p:extLst>
      <p:ext uri="{BB962C8B-B14F-4D97-AF65-F5344CB8AC3E}">
        <p14:creationId xmlns:p14="http://schemas.microsoft.com/office/powerpoint/2010/main" val="12614222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barn(outVertical)">
                                      <p:cBhvr>
                                        <p:cTn id="13" dur="500"/>
                                        <p:tgtEl>
                                          <p:spTgt spid="39"/>
                                        </p:tgtEl>
                                      </p:cBhvr>
                                    </p:animEffect>
                                  </p:childTnLst>
                                </p:cTn>
                              </p:par>
                            </p:childTnLst>
                          </p:cTn>
                        </p:par>
                        <p:par>
                          <p:cTn id="14" fill="hold" nodeType="afterGroup">
                            <p:stCondLst>
                              <p:cond delay="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2"/>
                                        </p:tgtEl>
                                        <p:attrNameLst>
                                          <p:attrName>ppt_y</p:attrName>
                                        </p:attrNameLst>
                                      </p:cBhvr>
                                      <p:tavLst>
                                        <p:tav tm="0">
                                          <p:val>
                                            <p:strVal val="#ppt_y"/>
                                          </p:val>
                                        </p:tav>
                                        <p:tav tm="100000">
                                          <p:val>
                                            <p:strVal val="#ppt_y"/>
                                          </p:val>
                                        </p:tav>
                                      </p:tavLst>
                                    </p:anim>
                                    <p:anim calcmode="lin" valueType="num">
                                      <p:cBhvr>
                                        <p:cTn id="1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2"/>
                                        </p:tgtEl>
                                      </p:cBhvr>
                                    </p:animEffect>
                                  </p:childTnLst>
                                </p:cTn>
                              </p:par>
                            </p:childTnLst>
                          </p:cTn>
                        </p:par>
                        <p:par>
                          <p:cTn id="22" fill="hold" nodeType="afterGroup">
                            <p:stCondLst>
                              <p:cond delay="1300"/>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2"/>
                                        </p:tgtEl>
                                      </p:cBhvr>
                                    </p:animEffect>
                                    <p:animScale>
                                      <p:cBhvr>
                                        <p:cTn id="25" dur="250" autoRev="1" fill="hold"/>
                                        <p:tgtEl>
                                          <p:spTgt spid="2"/>
                                        </p:tgtEl>
                                      </p:cBhvr>
                                      <p:by x="105000" y="105000"/>
                                    </p:animScale>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childTnLst>
                          </p:cTn>
                        </p:par>
                        <p:par>
                          <p:cTn id="31" fill="hold" nodeType="afterGroup">
                            <p:stCondLst>
                              <p:cond delay="2300"/>
                            </p:stCondLst>
                            <p:childTnLst>
                              <p:par>
                                <p:cTn id="32" presetID="42"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2" grpId="0"/>
      <p:bldP spid="2" grpId="1"/>
      <p:bldP spid="5"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211037" y="1168342"/>
            <a:ext cx="6279850" cy="2132715"/>
          </a:xfrm>
          <a:prstGeom prst="rect">
            <a:avLst/>
          </a:prstGeom>
        </p:spPr>
        <p:txBody>
          <a:bodyPr wrap="square" lIns="0" tIns="0" rIns="0" bIns="0">
            <a:noAutofit/>
          </a:bodyPr>
          <a:lstStyle/>
          <a:p>
            <a:pPr algn="just">
              <a:lnSpc>
                <a:spcPct val="120000"/>
              </a:lnSpc>
            </a:pPr>
            <a:r>
              <a:rPr lang="vi-VN" altLang="zh-CN" sz="1400" dirty="0">
                <a:solidFill>
                  <a:schemeClr val="tx1">
                    <a:lumMod val="95000"/>
                    <a:lumOff val="5000"/>
                  </a:schemeClr>
                </a:solidFill>
                <a:latin typeface="SFU Futura" panose="00000400000000000000" pitchFamily="2" charset="0"/>
                <a:ea typeface="字魂105号-简雅黑" panose="00000500000000000000" pitchFamily="2" charset="-122"/>
              </a:rPr>
              <a:t>Công ty cổ phần thương mại ANDIN trước đây có tên là công ty TNHH công nghệ và dịch vụ Minh Hiền ( MinhHien Solutions-MHS) được ra đời vào ngày 6 tháng 7 năm 2017. Ra đời với sứ mệnh " Phát triển phần mềm, website có tính trải nghiệm cao thông qua tốc độ, sự linh hoạt và kế thừa, tính dễ dùng và nâng cao hiệu quả công việc của khách hàng“. MHS đã tự lựa chọn cho mình con đường đi lên lấy chất lượng và uy tín hàng đầu. Sau một thời gian đúc kết kinh nghiệm, đào tạo và xây dựng được một đội ngũ chuyên nghiệp thì ngày 28 tháng 5 năm 2022 thương hiệu ANDIN JSC chính thức được ra đời. </a:t>
            </a:r>
          </a:p>
          <a:p>
            <a:pPr algn="just">
              <a:lnSpc>
                <a:spcPct val="120000"/>
              </a:lnSpc>
            </a:pPr>
            <a:endParaRPr lang="en-US" altLang="zh-CN" sz="1400" dirty="0">
              <a:solidFill>
                <a:schemeClr val="tx1">
                  <a:lumMod val="95000"/>
                  <a:lumOff val="5000"/>
                </a:schemeClr>
              </a:solidFill>
              <a:latin typeface="SFU Futura" panose="00000400000000000000" pitchFamily="2" charset="0"/>
              <a:ea typeface="字魂105号-简雅黑" panose="00000500000000000000" pitchFamily="2" charset="-122"/>
            </a:endParaRPr>
          </a:p>
        </p:txBody>
      </p:sp>
      <p:sp>
        <p:nvSpPr>
          <p:cNvPr id="4" name="矩形 3"/>
          <p:cNvSpPr/>
          <p:nvPr/>
        </p:nvSpPr>
        <p:spPr>
          <a:xfrm>
            <a:off x="4211038" y="1042714"/>
            <a:ext cx="2607344" cy="45719"/>
          </a:xfrm>
          <a:prstGeom prst="rect">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889727" y="3975864"/>
            <a:ext cx="5760451" cy="1192783"/>
          </a:xfrm>
          <a:prstGeom prst="rect">
            <a:avLst/>
          </a:prstGeom>
        </p:spPr>
        <p:txBody>
          <a:bodyPr wrap="square" lIns="0" tIns="0" rIns="0" bIns="0">
            <a:noAutofit/>
          </a:bodyPr>
          <a:lstStyle/>
          <a:p>
            <a:pPr algn="just">
              <a:lnSpc>
                <a:spcPct val="120000"/>
              </a:lnSpc>
            </a:pPr>
            <a:r>
              <a:rPr lang="vi-VN" altLang="zh-CN" sz="1400" dirty="0">
                <a:latin typeface="SFU Futura" panose="00000400000000000000" pitchFamily="2" charset="0"/>
                <a:ea typeface="字魂105号-简雅黑" panose="00000500000000000000" pitchFamily="2" charset="-122"/>
              </a:rPr>
              <a:t>Là một doanh nghiệp hoạt động lĩnh vực Công nghệ thông tin gồm: phát triển phần mềm, truyền thông, quảng cáo, quảng cáo trực tuyến, thiết kế website, cung cấp các giải pháp thương mại điện tử dành cho doanh nghiệp đòi hỏi nhân sự trong ANDIN JSC luôn cần được trau dồi, tu dưỡng và ý thức được sứ mệnh mỗi vị trí trong công ty.</a:t>
            </a:r>
          </a:p>
          <a:p>
            <a:pPr algn="just">
              <a:lnSpc>
                <a:spcPct val="120000"/>
              </a:lnSpc>
            </a:pPr>
            <a:endParaRPr lang="en-US" altLang="zh-CN" sz="1400" dirty="0">
              <a:latin typeface="SFU Futura" panose="00000400000000000000" pitchFamily="2" charset="0"/>
              <a:ea typeface="字魂105号-简雅黑" panose="00000500000000000000" pitchFamily="2" charset="-122"/>
            </a:endParaRPr>
          </a:p>
        </p:txBody>
      </p:sp>
      <p:sp>
        <p:nvSpPr>
          <p:cNvPr id="18" name="矩形 17"/>
          <p:cNvSpPr/>
          <p:nvPr/>
        </p:nvSpPr>
        <p:spPr>
          <a:xfrm>
            <a:off x="1889728" y="3819756"/>
            <a:ext cx="2607344" cy="45719"/>
          </a:xfrm>
          <a:prstGeom prst="rect">
            <a:avLst/>
          </a:prstGeom>
          <a:solidFill>
            <a:srgbClr val="0033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73418" y="224586"/>
            <a:ext cx="2119982" cy="446380"/>
          </a:xfrm>
          <a:prstGeom prst="rect">
            <a:avLst/>
          </a:prstGeom>
          <a:noFill/>
        </p:spPr>
        <p:txBody>
          <a:bodyPr wrap="none" rtlCol="0">
            <a:normAutofit/>
          </a:bodyPr>
          <a:lstStyle/>
          <a:p>
            <a:pPr algn="ctr"/>
            <a:r>
              <a:rPr lang="en-US" altLang="vi-VN" sz="2300" dirty="0">
                <a:solidFill>
                  <a:schemeClr val="tx1">
                    <a:lumMod val="85000"/>
                    <a:lumOff val="15000"/>
                  </a:schemeClr>
                </a:solidFill>
                <a:latin typeface="SFU Futura" panose="00000400000000000000" pitchFamily="2" charset="0"/>
                <a:ea typeface="Noto Sans"/>
              </a:rPr>
              <a:t>LĨNH VỰC HOẠT ĐỘNG</a:t>
            </a:r>
            <a:endParaRPr lang="vi-VN" altLang="vi-VN" sz="2300" dirty="0">
              <a:solidFill>
                <a:schemeClr val="tx1">
                  <a:lumMod val="85000"/>
                  <a:lumOff val="15000"/>
                </a:schemeClr>
              </a:solidFill>
              <a:latin typeface="Noto Sans"/>
              <a:ea typeface="Noto Sans"/>
            </a:endParaRPr>
          </a:p>
        </p:txBody>
      </p:sp>
      <p:pic>
        <p:nvPicPr>
          <p:cNvPr id="2050" name="Picture 2" descr="Công ty Cổ phần Thương mại Andin tuyển dụng mới nhất tại Hải Phòng">
            <a:extLst>
              <a:ext uri="{FF2B5EF4-FFF2-40B4-BE49-F238E27FC236}">
                <a16:creationId xmlns:a16="http://schemas.microsoft.com/office/drawing/2014/main" id="{5AB9122E-1447-03A6-DCD9-F4C693DD8BB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67" b="96000" l="2667" r="98000">
                        <a14:foregroundMark x1="32000" y1="3333" x2="14000" y2="35333"/>
                        <a14:foregroundMark x1="14000" y1="35333" x2="15333" y2="48667"/>
                        <a14:foregroundMark x1="23557" y1="13956" x2="8000" y2="26000"/>
                        <a14:foregroundMark x1="28667" y1="10000" x2="26511" y2="11669"/>
                        <a14:foregroundMark x1="23333" y1="9333" x2="8000" y2="36000"/>
                        <a14:foregroundMark x1="8000" y1="36000" x2="10000" y2="56667"/>
                        <a14:foregroundMark x1="8000" y1="26667" x2="2667" y2="59333"/>
                        <a14:foregroundMark x1="2667" y1="59333" x2="16000" y2="82667"/>
                        <a14:foregroundMark x1="16000" y1="82667" x2="28000" y2="90000"/>
                        <a14:foregroundMark x1="89333" y1="24667" x2="94667" y2="52000"/>
                        <a14:foregroundMark x1="94667" y1="52000" x2="87333" y2="78000"/>
                        <a14:foregroundMark x1="87333" y1="78000" x2="82667" y2="82667"/>
                        <a14:foregroundMark x1="94667" y1="38000" x2="98000" y2="54667"/>
                        <a14:foregroundMark x1="68473" y1="92667" x2="48000" y2="96000"/>
                        <a14:foregroundMark x1="72570" y1="92000" x2="68473" y2="92667"/>
                        <a14:foregroundMark x1="76667" y1="91333" x2="72570" y2="92000"/>
                        <a14:foregroundMark x1="48000" y1="96000" x2="32667" y2="92667"/>
                        <a14:foregroundMark x1="66667" y1="6000" x2="36667" y2="4667"/>
                        <a14:foregroundMark x1="36667" y1="4667" x2="36000" y2="4667"/>
                        <a14:backgroundMark x1="30667" y1="2000" x2="32667" y2="2000"/>
                        <a14:backgroundMark x1="30000" y1="2000" x2="30667" y2="3333"/>
                        <a14:backgroundMark x1="77333" y1="92667" x2="77333" y2="92667"/>
                        <a14:backgroundMark x1="78000" y1="92667" x2="78000" y2="92667"/>
                        <a14:backgroundMark x1="77333" y1="92000" x2="77333" y2="92000"/>
                      </a14:backgroundRemoval>
                    </a14:imgEffect>
                  </a14:imgLayer>
                </a14:imgProps>
              </a:ext>
              <a:ext uri="{28A0092B-C50C-407E-A947-70E740481C1C}">
                <a14:useLocalDpi xmlns:a14="http://schemas.microsoft.com/office/drawing/2010/main" val="0"/>
              </a:ext>
            </a:extLst>
          </a:blip>
          <a:srcRect/>
          <a:stretch>
            <a:fillRect/>
          </a:stretch>
        </p:blipFill>
        <p:spPr bwMode="auto">
          <a:xfrm>
            <a:off x="1996094" y="1116653"/>
            <a:ext cx="1790201" cy="1790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 name="直接连接符 7">
            <a:extLst>
              <a:ext uri="{FF2B5EF4-FFF2-40B4-BE49-F238E27FC236}">
                <a16:creationId xmlns:a16="http://schemas.microsoft.com/office/drawing/2014/main" id="{E8FF0B33-9ACF-1045-2BEB-6F0236E51F26}"/>
              </a:ext>
            </a:extLst>
          </p:cNvPr>
          <p:cNvCxnSpPr/>
          <p:nvPr/>
        </p:nvCxnSpPr>
        <p:spPr>
          <a:xfrm>
            <a:off x="1765746" y="3350229"/>
            <a:ext cx="8665793" cy="0"/>
          </a:xfrm>
          <a:prstGeom prst="line">
            <a:avLst/>
          </a:prstGeom>
          <a:ln>
            <a:solidFill>
              <a:srgbClr val="003366"/>
            </a:solidFill>
            <a:prstDash val="dash"/>
          </a:ln>
        </p:spPr>
        <p:style>
          <a:lnRef idx="1">
            <a:schemeClr val="accent1"/>
          </a:lnRef>
          <a:fillRef idx="0">
            <a:schemeClr val="accent1"/>
          </a:fillRef>
          <a:effectRef idx="0">
            <a:schemeClr val="accent1"/>
          </a:effectRef>
          <a:fontRef idx="minor">
            <a:schemeClr val="tx1"/>
          </a:fontRef>
        </p:style>
      </p:cxnSp>
      <p:pic>
        <p:nvPicPr>
          <p:cNvPr id="2054" name="Picture 6" descr="ANDIN JSC - Website là nơi Khách hàng trở về">
            <a:extLst>
              <a:ext uri="{FF2B5EF4-FFF2-40B4-BE49-F238E27FC236}">
                <a16:creationId xmlns:a16="http://schemas.microsoft.com/office/drawing/2014/main" id="{EC721D6D-FEED-863A-8F50-437063C590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07849" y="3793605"/>
            <a:ext cx="2781361" cy="21327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3340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9"/>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05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17" grpId="0"/>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9333D5A-97A9-625B-9E60-8F6F5EB1A2A7}"/>
              </a:ext>
            </a:extLst>
          </p:cNvPr>
          <p:cNvSpPr txBox="1"/>
          <p:nvPr/>
        </p:nvSpPr>
        <p:spPr>
          <a:xfrm>
            <a:off x="848761" y="403810"/>
            <a:ext cx="7942154" cy="707886"/>
          </a:xfrm>
          <a:prstGeom prst="rect">
            <a:avLst/>
          </a:prstGeom>
          <a:noFill/>
        </p:spPr>
        <p:txBody>
          <a:bodyPr wrap="square">
            <a:spAutoFit/>
          </a:bodyPr>
          <a:lstStyle/>
          <a:p>
            <a:r>
              <a:rPr lang="en-US" sz="4000" dirty="0">
                <a:latin typeface="SFU Futura" panose="00000400000000000000" pitchFamily="2" charset="0"/>
                <a:ea typeface="Noto Sans" panose="020B0502040504020204" pitchFamily="34" charset="0"/>
                <a:cs typeface="Noto Sans" panose="020B0502040504020204" pitchFamily="34" charset="0"/>
              </a:rPr>
              <a:t>1.2 </a:t>
            </a:r>
            <a:r>
              <a:rPr lang="en-US" sz="4000" dirty="0" err="1">
                <a:latin typeface="SFU Futura" panose="00000400000000000000" pitchFamily="2" charset="0"/>
                <a:ea typeface="Noto Sans" panose="020B0502040504020204" pitchFamily="34" charset="0"/>
                <a:cs typeface="Noto Sans" panose="020B0502040504020204" pitchFamily="34" charset="0"/>
              </a:rPr>
              <a:t>Khảo</a:t>
            </a:r>
            <a:r>
              <a:rPr lang="en-US" sz="4000" dirty="0">
                <a:latin typeface="SFU Futura" panose="00000400000000000000" pitchFamily="2" charset="0"/>
                <a:ea typeface="Noto Sans" panose="020B0502040504020204" pitchFamily="34" charset="0"/>
                <a:cs typeface="Noto Sans" panose="020B0502040504020204" pitchFamily="34" charset="0"/>
              </a:rPr>
              <a:t> </a:t>
            </a:r>
            <a:r>
              <a:rPr lang="en-US" sz="4000" dirty="0" err="1">
                <a:latin typeface="SFU Futura" panose="00000400000000000000" pitchFamily="2" charset="0"/>
                <a:ea typeface="Noto Sans" panose="020B0502040504020204" pitchFamily="34" charset="0"/>
                <a:cs typeface="Noto Sans" panose="020B0502040504020204" pitchFamily="34" charset="0"/>
              </a:rPr>
              <a:t>sát</a:t>
            </a:r>
            <a:r>
              <a:rPr lang="en-US" sz="4000" dirty="0">
                <a:latin typeface="SFU Futura" panose="00000400000000000000" pitchFamily="2" charset="0"/>
                <a:ea typeface="Noto Sans" panose="020B0502040504020204" pitchFamily="34" charset="0"/>
                <a:cs typeface="Noto Sans" panose="020B0502040504020204" pitchFamily="34" charset="0"/>
              </a:rPr>
              <a:t> </a:t>
            </a:r>
            <a:r>
              <a:rPr lang="en-US" sz="4000" dirty="0" err="1">
                <a:latin typeface="SFU Futura" panose="00000400000000000000" pitchFamily="2" charset="0"/>
                <a:ea typeface="Noto Sans" panose="020B0502040504020204" pitchFamily="34" charset="0"/>
                <a:cs typeface="Noto Sans" panose="020B0502040504020204" pitchFamily="34" charset="0"/>
              </a:rPr>
              <a:t>nghiệp</a:t>
            </a:r>
            <a:r>
              <a:rPr lang="en-US" sz="4000" dirty="0">
                <a:latin typeface="SFU Futura" panose="00000400000000000000" pitchFamily="2" charset="0"/>
                <a:ea typeface="Noto Sans" panose="020B0502040504020204" pitchFamily="34" charset="0"/>
                <a:cs typeface="Noto Sans" panose="020B0502040504020204" pitchFamily="34" charset="0"/>
              </a:rPr>
              <a:t> </a:t>
            </a:r>
            <a:r>
              <a:rPr lang="en-US" sz="4000" dirty="0" err="1">
                <a:latin typeface="SFU Futura" panose="00000400000000000000" pitchFamily="2" charset="0"/>
                <a:ea typeface="Noto Sans" panose="020B0502040504020204" pitchFamily="34" charset="0"/>
                <a:cs typeface="Noto Sans" panose="020B0502040504020204" pitchFamily="34" charset="0"/>
              </a:rPr>
              <a:t>vụ</a:t>
            </a:r>
            <a:r>
              <a:rPr lang="en-US" sz="4000" dirty="0">
                <a:latin typeface="SFU Futura" panose="00000400000000000000" pitchFamily="2" charset="0"/>
                <a:ea typeface="Noto Sans" panose="020B0502040504020204" pitchFamily="34" charset="0"/>
                <a:cs typeface="Noto Sans" panose="020B0502040504020204" pitchFamily="34" charset="0"/>
              </a:rPr>
              <a:t> </a:t>
            </a:r>
            <a:r>
              <a:rPr lang="en-US" sz="4000" dirty="0" err="1">
                <a:latin typeface="SFU Futura" panose="00000400000000000000" pitchFamily="2" charset="0"/>
                <a:ea typeface="Noto Sans" panose="020B0502040504020204" pitchFamily="34" charset="0"/>
                <a:cs typeface="Noto Sans" panose="020B0502040504020204" pitchFamily="34" charset="0"/>
              </a:rPr>
              <a:t>bài</a:t>
            </a:r>
            <a:r>
              <a:rPr lang="en-US" sz="4000" dirty="0">
                <a:latin typeface="SFU Futura" panose="00000400000000000000" pitchFamily="2" charset="0"/>
                <a:ea typeface="Noto Sans" panose="020B0502040504020204" pitchFamily="34" charset="0"/>
                <a:cs typeface="Noto Sans" panose="020B0502040504020204" pitchFamily="34" charset="0"/>
              </a:rPr>
              <a:t> </a:t>
            </a:r>
            <a:r>
              <a:rPr lang="en-US" sz="4000" dirty="0" err="1">
                <a:latin typeface="SFU Futura" panose="00000400000000000000" pitchFamily="2" charset="0"/>
                <a:ea typeface="Noto Sans" panose="020B0502040504020204" pitchFamily="34" charset="0"/>
                <a:cs typeface="Noto Sans" panose="020B0502040504020204" pitchFamily="34" charset="0"/>
              </a:rPr>
              <a:t>toán</a:t>
            </a:r>
            <a:endParaRPr lang="en-US" sz="4000" dirty="0">
              <a:latin typeface="SFU Futura" panose="00000400000000000000" pitchFamily="2" charset="0"/>
              <a:ea typeface="Noto Sans" panose="020B0502040504020204" pitchFamily="34" charset="0"/>
              <a:cs typeface="Noto Sans" panose="020B0502040504020204" pitchFamily="34" charset="0"/>
            </a:endParaRPr>
          </a:p>
        </p:txBody>
      </p:sp>
      <p:sp>
        <p:nvSpPr>
          <p:cNvPr id="6" name="文本框 23">
            <a:extLst>
              <a:ext uri="{FF2B5EF4-FFF2-40B4-BE49-F238E27FC236}">
                <a16:creationId xmlns:a16="http://schemas.microsoft.com/office/drawing/2014/main" id="{06387D6D-5D05-2893-9A97-94029D2486A0}"/>
              </a:ext>
            </a:extLst>
          </p:cNvPr>
          <p:cNvSpPr txBox="1"/>
          <p:nvPr/>
        </p:nvSpPr>
        <p:spPr>
          <a:xfrm>
            <a:off x="973830" y="1225640"/>
            <a:ext cx="2119982" cy="446380"/>
          </a:xfrm>
          <a:prstGeom prst="rect">
            <a:avLst/>
          </a:prstGeom>
          <a:noFill/>
        </p:spPr>
        <p:txBody>
          <a:bodyPr wrap="none" rtlCol="0">
            <a:normAutofit/>
          </a:bodyPr>
          <a:lstStyle/>
          <a:p>
            <a:pPr algn="ctr"/>
            <a:r>
              <a:rPr lang="en-US" altLang="vi-VN" sz="2300" b="1" dirty="0" err="1">
                <a:solidFill>
                  <a:schemeClr val="tx1">
                    <a:lumMod val="85000"/>
                    <a:lumOff val="15000"/>
                  </a:schemeClr>
                </a:solidFill>
                <a:latin typeface="SFU Futura" panose="00000400000000000000" pitchFamily="2" charset="0"/>
                <a:ea typeface="Noto Sans"/>
              </a:rPr>
              <a:t>Mô</a:t>
            </a:r>
            <a:r>
              <a:rPr lang="en-US" altLang="vi-VN" sz="2300" b="1" dirty="0">
                <a:solidFill>
                  <a:schemeClr val="tx1">
                    <a:lumMod val="85000"/>
                    <a:lumOff val="15000"/>
                  </a:schemeClr>
                </a:solidFill>
                <a:latin typeface="SFU Futura" panose="00000400000000000000" pitchFamily="2" charset="0"/>
                <a:ea typeface="Noto Sans"/>
              </a:rPr>
              <a:t> </a:t>
            </a:r>
            <a:r>
              <a:rPr lang="en-US" altLang="vi-VN" sz="2300" b="1" dirty="0" err="1">
                <a:solidFill>
                  <a:schemeClr val="tx1">
                    <a:lumMod val="85000"/>
                    <a:lumOff val="15000"/>
                  </a:schemeClr>
                </a:solidFill>
                <a:latin typeface="SFU Futura" panose="00000400000000000000" pitchFamily="2" charset="0"/>
                <a:ea typeface="Noto Sans"/>
              </a:rPr>
              <a:t>tả</a:t>
            </a:r>
            <a:r>
              <a:rPr lang="en-US" altLang="vi-VN" sz="2300" b="1" dirty="0">
                <a:solidFill>
                  <a:schemeClr val="tx1">
                    <a:lumMod val="85000"/>
                    <a:lumOff val="15000"/>
                  </a:schemeClr>
                </a:solidFill>
                <a:latin typeface="SFU Futura" panose="00000400000000000000" pitchFamily="2" charset="0"/>
                <a:ea typeface="Noto Sans"/>
              </a:rPr>
              <a:t> </a:t>
            </a:r>
            <a:r>
              <a:rPr lang="en-US" altLang="vi-VN" sz="2300" b="1" dirty="0" err="1">
                <a:solidFill>
                  <a:schemeClr val="tx1">
                    <a:lumMod val="85000"/>
                    <a:lumOff val="15000"/>
                  </a:schemeClr>
                </a:solidFill>
                <a:latin typeface="SFU Futura" panose="00000400000000000000" pitchFamily="2" charset="0"/>
                <a:ea typeface="Noto Sans"/>
              </a:rPr>
              <a:t>bài</a:t>
            </a:r>
            <a:r>
              <a:rPr lang="en-US" altLang="vi-VN" sz="2300" b="1" dirty="0">
                <a:solidFill>
                  <a:schemeClr val="tx1">
                    <a:lumMod val="85000"/>
                    <a:lumOff val="15000"/>
                  </a:schemeClr>
                </a:solidFill>
                <a:latin typeface="SFU Futura" panose="00000400000000000000" pitchFamily="2" charset="0"/>
                <a:ea typeface="Noto Sans"/>
              </a:rPr>
              <a:t> </a:t>
            </a:r>
            <a:r>
              <a:rPr lang="en-US" altLang="vi-VN" sz="2300" b="1" dirty="0" err="1">
                <a:solidFill>
                  <a:schemeClr val="tx1">
                    <a:lumMod val="85000"/>
                    <a:lumOff val="15000"/>
                  </a:schemeClr>
                </a:solidFill>
                <a:latin typeface="SFU Futura" panose="00000400000000000000" pitchFamily="2" charset="0"/>
                <a:ea typeface="Noto Sans"/>
              </a:rPr>
              <a:t>toán</a:t>
            </a:r>
            <a:endParaRPr lang="en-US" altLang="vi-VN" sz="2300" b="1" dirty="0">
              <a:solidFill>
                <a:schemeClr val="tx1">
                  <a:lumMod val="85000"/>
                  <a:lumOff val="15000"/>
                </a:schemeClr>
              </a:solidFill>
              <a:latin typeface="SFU Futura" panose="00000400000000000000" pitchFamily="2" charset="0"/>
              <a:ea typeface="Noto Sans"/>
            </a:endParaRPr>
          </a:p>
          <a:p>
            <a:pPr algn="ctr"/>
            <a:endParaRPr lang="vi-VN" altLang="vi-VN" sz="2300" b="1" dirty="0">
              <a:solidFill>
                <a:schemeClr val="tx1">
                  <a:lumMod val="85000"/>
                  <a:lumOff val="15000"/>
                </a:schemeClr>
              </a:solidFill>
              <a:latin typeface="Noto Sans"/>
              <a:ea typeface="Noto Sans"/>
            </a:endParaRPr>
          </a:p>
        </p:txBody>
      </p:sp>
      <p:sp>
        <p:nvSpPr>
          <p:cNvPr id="7" name="TextBox 6">
            <a:extLst>
              <a:ext uri="{FF2B5EF4-FFF2-40B4-BE49-F238E27FC236}">
                <a16:creationId xmlns:a16="http://schemas.microsoft.com/office/drawing/2014/main" id="{8D0AA48C-061F-3295-A5F3-7EB320052D7D}"/>
              </a:ext>
            </a:extLst>
          </p:cNvPr>
          <p:cNvSpPr txBox="1"/>
          <p:nvPr/>
        </p:nvSpPr>
        <p:spPr>
          <a:xfrm>
            <a:off x="798590" y="1721651"/>
            <a:ext cx="10594819" cy="4580741"/>
          </a:xfrm>
          <a:prstGeom prst="rect">
            <a:avLst/>
          </a:prstGeom>
          <a:noFill/>
        </p:spPr>
        <p:txBody>
          <a:bodyPr wrap="square" rtlCol="0">
            <a:spAutoFit/>
          </a:bodyPr>
          <a:lstStyle/>
          <a:p>
            <a:pPr indent="270510" algn="just">
              <a:lnSpc>
                <a:spcPct val="150000"/>
              </a:lnSpc>
              <a:spcAft>
                <a:spcPts val="800"/>
              </a:spcAft>
            </a:pP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tượng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những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nguy</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cơ</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tiềm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ẩn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máy</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công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nghiệp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trạm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cung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cấp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nhiên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cả</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môi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trường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dân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Nếu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không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xử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kịp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thời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dẫn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những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hậu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quả</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nghiêm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trọng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như</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cháy</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nổ</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ngộ</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ô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nhiễm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môi</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trường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Do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đó</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việc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xây</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dựng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giám</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sát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tự</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động</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chính</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là</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yêu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cầu</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cấp</a:t>
            </a:r>
            <a:r>
              <a:rPr lang="en-US" sz="1400"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effectLst/>
                <a:latin typeface="SFU Futura" panose="00000400000000000000" pitchFamily="2" charset="0"/>
                <a:ea typeface="Calibri" panose="020F0502020204030204" pitchFamily="34" charset="0"/>
                <a:cs typeface="Times New Roman" panose="02020603050405020304" pitchFamily="18" charset="0"/>
              </a:rPr>
              <a:t>thiết</a:t>
            </a:r>
            <a:r>
              <a:rPr lang="en-US" sz="1400" dirty="0">
                <a:effectLst/>
                <a:latin typeface="SFU Futura" panose="00000400000000000000" pitchFamily="2" charset="0"/>
                <a:ea typeface="Calibri" panose="020F0502020204030204" pitchFamily="34" charset="0"/>
                <a:cs typeface="Times New Roman" panose="02020603050405020304" pitchFamily="18" charset="0"/>
              </a:rPr>
              <a:t>.</a:t>
            </a:r>
          </a:p>
          <a:p>
            <a:pPr indent="270510" algn="just">
              <a:lnSpc>
                <a:spcPct val="150000"/>
              </a:lnSpc>
              <a:spcAft>
                <a:spcPts val="800"/>
              </a:spcAft>
            </a:pP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Bài</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toán</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đặt</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effectLst/>
                <a:latin typeface="SFU Futura" panose="00000400000000000000" pitchFamily="2" charset="0"/>
                <a:ea typeface="Calibri" panose="020F0502020204030204" pitchFamily="34" charset="0"/>
                <a:cs typeface="Times New Roman" panose="02020603050405020304" pitchFamily="18" charset="0"/>
              </a:rPr>
              <a:t>ra</a:t>
            </a:r>
            <a:r>
              <a:rPr lang="en-US" sz="1400" b="1" dirty="0">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indent="270510" algn="just">
              <a:lnSpc>
                <a:spcPct val="150000"/>
              </a:lnSpc>
              <a:spcAft>
                <a:spcPts val="800"/>
              </a:spcAft>
            </a:pP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xây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tự</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hành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khả</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nhất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nhiệm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vụ</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này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bảo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yêu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cầu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sau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Tự</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động</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Xe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hướng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minh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tránh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chướng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ưu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quãng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đường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hợp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sự</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của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với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nhạy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chính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cao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Phân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chính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gian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Truyền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tin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cảnh</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báo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Gửi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tin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về</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giám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báo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người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quản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endParaRPr lang="en-US" sz="1400" dirty="0">
              <a:latin typeface="SFU Futura" panose="00000400000000000000" pitchFamily="2" charset="0"/>
            </a:endParaRPr>
          </a:p>
        </p:txBody>
      </p:sp>
    </p:spTree>
    <p:extLst>
      <p:ext uri="{BB962C8B-B14F-4D97-AF65-F5344CB8AC3E}">
        <p14:creationId xmlns:p14="http://schemas.microsoft.com/office/powerpoint/2010/main" val="2869253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同侧圆角矩形 30"/>
          <p:cNvSpPr/>
          <p:nvPr/>
        </p:nvSpPr>
        <p:spPr>
          <a:xfrm rot="5400000">
            <a:off x="6959899" y="-1578055"/>
            <a:ext cx="1056036" cy="6776076"/>
          </a:xfrm>
          <a:prstGeom prst="round2SameRect">
            <a:avLst>
              <a:gd name="adj1" fmla="val 50000"/>
              <a:gd name="adj2" fmla="val 0"/>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4079" y="2148760"/>
            <a:ext cx="4155082" cy="3482867"/>
            <a:chOff x="523961" y="2512168"/>
            <a:chExt cx="4155082" cy="3482867"/>
          </a:xfrm>
        </p:grpSpPr>
        <p:sp>
          <p:nvSpPr>
            <p:cNvPr id="22" name="椭圆 21"/>
            <p:cNvSpPr/>
            <p:nvPr/>
          </p:nvSpPr>
          <p:spPr>
            <a:xfrm>
              <a:off x="1970547" y="2920617"/>
              <a:ext cx="2334162" cy="2272485"/>
            </a:xfrm>
            <a:prstGeom prst="ellipse">
              <a:avLst/>
            </a:prstGeom>
            <a:noFill/>
            <a:ln w="19050">
              <a:solidFill>
                <a:schemeClr val="bg2">
                  <a:lumMod val="50000"/>
                </a:schemeClr>
              </a:solid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rmAutofit/>
            </a:bodyPr>
            <a:lstStyle/>
            <a:p>
              <a:pPr algn="ctr"/>
              <a:endParaRPr lang="en-US" altLang="vi-VN" sz="2200" b="1" dirty="0">
                <a:solidFill>
                  <a:schemeClr val="bg2">
                    <a:lumMod val="50000"/>
                  </a:schemeClr>
                </a:solidFill>
                <a:latin typeface="SFU Futura" panose="00000400000000000000" pitchFamily="2" charset="0"/>
                <a:ea typeface="Noto Sans"/>
              </a:endParaRPr>
            </a:p>
            <a:p>
              <a:pPr algn="ctr"/>
              <a:r>
                <a:rPr lang="en-US" altLang="vi-VN" sz="2200" b="1" dirty="0">
                  <a:solidFill>
                    <a:schemeClr val="bg2">
                      <a:lumMod val="50000"/>
                    </a:schemeClr>
                  </a:solidFill>
                  <a:latin typeface="SFU Futura" panose="00000400000000000000" pitchFamily="2" charset="0"/>
                  <a:ea typeface="Noto Sans"/>
                </a:rPr>
                <a:t>YÊU CẦU BÀI TOÁN</a:t>
              </a:r>
              <a:endParaRPr lang="zh-CN" altLang="en-US" sz="2200" b="1" dirty="0">
                <a:solidFill>
                  <a:schemeClr val="bg2">
                    <a:lumMod val="50000"/>
                  </a:schemeClr>
                </a:solidFill>
                <a:latin typeface="SFU Futura" panose="00000400000000000000" pitchFamily="2" charset="0"/>
                <a:ea typeface="字魂105号-简雅黑" panose="00000500000000000000" pitchFamily="2" charset="-122"/>
              </a:endParaRPr>
            </a:p>
          </p:txBody>
        </p:sp>
        <p:sp>
          <p:nvSpPr>
            <p:cNvPr id="23" name="椭圆 4"/>
            <p:cNvSpPr/>
            <p:nvPr/>
          </p:nvSpPr>
          <p:spPr>
            <a:xfrm>
              <a:off x="1596918" y="2512168"/>
              <a:ext cx="3082125" cy="3082122"/>
            </a:xfrm>
            <a:prstGeom prst="donut">
              <a:avLst>
                <a:gd name="adj" fmla="val 7853"/>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2700000">
              <a:off x="1196175" y="4777057"/>
              <a:ext cx="545764" cy="1890191"/>
            </a:xfrm>
            <a:custGeom>
              <a:avLst/>
              <a:gdLst>
                <a:gd name="connsiteX0" fmla="*/ 0 w 545764"/>
                <a:gd name="connsiteY0" fmla="*/ 474744 h 1890191"/>
                <a:gd name="connsiteX1" fmla="*/ 545764 w 545764"/>
                <a:gd name="connsiteY1" fmla="*/ 474744 h 1890191"/>
                <a:gd name="connsiteX2" fmla="*/ 545764 w 545764"/>
                <a:gd name="connsiteY2" fmla="*/ 1617309 h 1890191"/>
                <a:gd name="connsiteX3" fmla="*/ 272882 w 545764"/>
                <a:gd name="connsiteY3" fmla="*/ 1890191 h 1890191"/>
                <a:gd name="connsiteX4" fmla="*/ 0 w 545764"/>
                <a:gd name="connsiteY4" fmla="*/ 1617309 h 1890191"/>
                <a:gd name="connsiteX5" fmla="*/ 79925 w 545764"/>
                <a:gd name="connsiteY5" fmla="*/ 79925 h 1890191"/>
                <a:gd name="connsiteX6" fmla="*/ 272882 w 545764"/>
                <a:gd name="connsiteY6" fmla="*/ 0 h 1890191"/>
                <a:gd name="connsiteX7" fmla="*/ 545764 w 545764"/>
                <a:gd name="connsiteY7" fmla="*/ 272882 h 1890191"/>
                <a:gd name="connsiteX8" fmla="*/ 545764 w 545764"/>
                <a:gd name="connsiteY8" fmla="*/ 409430 h 1890191"/>
                <a:gd name="connsiteX9" fmla="*/ 0 w 545764"/>
                <a:gd name="connsiteY9" fmla="*/ 409430 h 1890191"/>
                <a:gd name="connsiteX10" fmla="*/ 0 w 545764"/>
                <a:gd name="connsiteY10" fmla="*/ 272882 h 1890191"/>
                <a:gd name="connsiteX11" fmla="*/ 79925 w 545764"/>
                <a:gd name="connsiteY11" fmla="*/ 79925 h 189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5764" h="1890191">
                  <a:moveTo>
                    <a:pt x="0" y="474744"/>
                  </a:moveTo>
                  <a:lnTo>
                    <a:pt x="545764" y="474744"/>
                  </a:lnTo>
                  <a:lnTo>
                    <a:pt x="545764" y="1617309"/>
                  </a:lnTo>
                  <a:cubicBezTo>
                    <a:pt x="545764" y="1768018"/>
                    <a:pt x="423591" y="1890191"/>
                    <a:pt x="272882" y="1890191"/>
                  </a:cubicBezTo>
                  <a:cubicBezTo>
                    <a:pt x="122173" y="1890191"/>
                    <a:pt x="0" y="1768018"/>
                    <a:pt x="0" y="1617309"/>
                  </a:cubicBezTo>
                  <a:close/>
                  <a:moveTo>
                    <a:pt x="79925" y="79925"/>
                  </a:moveTo>
                  <a:cubicBezTo>
                    <a:pt x="129307" y="30543"/>
                    <a:pt x="197528" y="0"/>
                    <a:pt x="272882" y="0"/>
                  </a:cubicBezTo>
                  <a:cubicBezTo>
                    <a:pt x="423591" y="0"/>
                    <a:pt x="545764" y="122173"/>
                    <a:pt x="545764" y="272882"/>
                  </a:cubicBezTo>
                  <a:lnTo>
                    <a:pt x="545764" y="409430"/>
                  </a:lnTo>
                  <a:lnTo>
                    <a:pt x="0" y="409430"/>
                  </a:lnTo>
                  <a:lnTo>
                    <a:pt x="0" y="272882"/>
                  </a:lnTo>
                  <a:cubicBezTo>
                    <a:pt x="0" y="197528"/>
                    <a:pt x="30543" y="129307"/>
                    <a:pt x="79925" y="79925"/>
                  </a:cubicBezTo>
                  <a:close/>
                </a:path>
              </a:pathLst>
            </a:cu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圆角矩形 4"/>
            <p:cNvSpPr/>
            <p:nvPr/>
          </p:nvSpPr>
          <p:spPr>
            <a:xfrm rot="2700000">
              <a:off x="1717862" y="4927522"/>
              <a:ext cx="726640" cy="358129"/>
            </a:xfrm>
            <a:prstGeom prst="roundRect">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同侧圆角矩形 27"/>
          <p:cNvSpPr/>
          <p:nvPr/>
        </p:nvSpPr>
        <p:spPr>
          <a:xfrm rot="5400000">
            <a:off x="7231795" y="1467842"/>
            <a:ext cx="1095979" cy="6282691"/>
          </a:xfrm>
          <a:prstGeom prst="round2SameRect">
            <a:avLst>
              <a:gd name="adj1" fmla="val 50000"/>
              <a:gd name="adj2" fmla="val 0"/>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同侧圆角矩形 28"/>
          <p:cNvSpPr/>
          <p:nvPr/>
        </p:nvSpPr>
        <p:spPr>
          <a:xfrm rot="5400000">
            <a:off x="7304422" y="213248"/>
            <a:ext cx="1048484" cy="5876609"/>
          </a:xfrm>
          <a:prstGeom prst="round2SameRect">
            <a:avLst>
              <a:gd name="adj1" fmla="val 50000"/>
              <a:gd name="adj2" fmla="val 0"/>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731860" y="1572723"/>
            <a:ext cx="5579225" cy="522058"/>
          </a:xfrm>
          <a:prstGeom prst="rect">
            <a:avLst/>
          </a:prstGeom>
        </p:spPr>
        <p:txBody>
          <a:bodyPr wrap="square">
            <a:normAutofit fontScale="85000" lnSpcReduction="10000"/>
          </a:bodyPr>
          <a:lstStyle/>
          <a:p>
            <a:pPr lvl="0"/>
            <a:r>
              <a:rPr lang="en-US" b="1" dirty="0" err="1">
                <a:latin typeface="SFU Futura" panose="00000400000000000000" pitchFamily="2" charset="0"/>
                <a:cs typeface="Sabon Next LT" panose="02000500000000000000" pitchFamily="2" charset="0"/>
              </a:rPr>
              <a:t>Phát</a:t>
            </a:r>
            <a:r>
              <a:rPr lang="en-US" b="1" dirty="0">
                <a:latin typeface="SFU Futura" panose="00000400000000000000" pitchFamily="2" charset="0"/>
                <a:cs typeface="Sabon Next LT" panose="02000500000000000000" pitchFamily="2" charset="0"/>
              </a:rPr>
              <a:t> </a:t>
            </a:r>
            <a:r>
              <a:rPr lang="en-US" b="1" dirty="0" err="1">
                <a:latin typeface="SFU Futura" panose="00000400000000000000" pitchFamily="2" charset="0"/>
                <a:cs typeface="Sabon Next LT" panose="02000500000000000000" pitchFamily="2" charset="0"/>
              </a:rPr>
              <a:t>hiện</a:t>
            </a:r>
            <a:r>
              <a:rPr lang="en-US" b="1" dirty="0">
                <a:latin typeface="SFU Futura" panose="00000400000000000000" pitchFamily="2" charset="0"/>
                <a:cs typeface="Sabon Next LT" panose="02000500000000000000" pitchFamily="2" charset="0"/>
              </a:rPr>
              <a:t> </a:t>
            </a:r>
            <a:r>
              <a:rPr lang="en-US" b="1" dirty="0" err="1">
                <a:latin typeface="SFU Futura" panose="00000400000000000000" pitchFamily="2" charset="0"/>
                <a:cs typeface="Sabon Next LT" panose="02000500000000000000" pitchFamily="2" charset="0"/>
              </a:rPr>
              <a:t>khí</a:t>
            </a:r>
            <a:r>
              <a:rPr lang="en-US" b="1" dirty="0">
                <a:latin typeface="SFU Futura" panose="00000400000000000000" pitchFamily="2" charset="0"/>
                <a:cs typeface="Sabon Next LT" panose="02000500000000000000" pitchFamily="2" charset="0"/>
              </a:rPr>
              <a:t> gas:</a:t>
            </a:r>
            <a:r>
              <a:rPr lang="en-US" dirty="0">
                <a:latin typeface="SFU Futura" panose="00000400000000000000" pitchFamily="2" charset="0"/>
                <a:cs typeface="Sabon Next LT" panose="02000500000000000000" pitchFamily="2" charset="0"/>
              </a:rPr>
              <a:t> Xe </a:t>
            </a:r>
            <a:r>
              <a:rPr lang="en-US" dirty="0" err="1">
                <a:latin typeface="SFU Futura" panose="00000400000000000000" pitchFamily="2" charset="0"/>
                <a:cs typeface="Sabon Next LT" panose="02000500000000000000" pitchFamily="2" charset="0"/>
              </a:rPr>
              <a:t>phải</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được</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trang</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bị</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cảm</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biến</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khí</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để</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nhận</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diện</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sự</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hiện</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diện</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của</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khí</a:t>
            </a:r>
            <a:r>
              <a:rPr lang="en-US" dirty="0">
                <a:latin typeface="SFU Futura" panose="00000400000000000000" pitchFamily="2" charset="0"/>
                <a:cs typeface="Sabon Next LT" panose="02000500000000000000" pitchFamily="2" charset="0"/>
              </a:rPr>
              <a:t> gas </a:t>
            </a:r>
            <a:r>
              <a:rPr lang="en-US" dirty="0" err="1">
                <a:latin typeface="SFU Futura" panose="00000400000000000000" pitchFamily="2" charset="0"/>
                <a:cs typeface="Sabon Next LT" panose="02000500000000000000" pitchFamily="2" charset="0"/>
              </a:rPr>
              <a:t>trong</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không</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khí</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với</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độ</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chính</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xác</a:t>
            </a:r>
            <a:r>
              <a:rPr lang="en-US" dirty="0">
                <a:latin typeface="SFU Futura" panose="00000400000000000000" pitchFamily="2" charset="0"/>
                <a:cs typeface="Sabon Next LT" panose="02000500000000000000" pitchFamily="2" charset="0"/>
              </a:rPr>
              <a:t> </a:t>
            </a:r>
            <a:r>
              <a:rPr lang="en-US" dirty="0" err="1">
                <a:latin typeface="SFU Futura" panose="00000400000000000000" pitchFamily="2" charset="0"/>
                <a:cs typeface="Sabon Next LT" panose="02000500000000000000" pitchFamily="2" charset="0"/>
              </a:rPr>
              <a:t>cao</a:t>
            </a:r>
            <a:r>
              <a:rPr lang="en-US" dirty="0">
                <a:latin typeface="SFU Futura" panose="00000400000000000000" pitchFamily="2" charset="0"/>
                <a:cs typeface="Sabon Next LT" panose="02000500000000000000" pitchFamily="2" charset="0"/>
              </a:rPr>
              <a:t>.</a:t>
            </a:r>
          </a:p>
        </p:txBody>
      </p:sp>
      <p:sp>
        <p:nvSpPr>
          <p:cNvPr id="35" name="椭圆 34"/>
          <p:cNvSpPr/>
          <p:nvPr/>
        </p:nvSpPr>
        <p:spPr>
          <a:xfrm>
            <a:off x="3564642" y="1320402"/>
            <a:ext cx="976567" cy="976567"/>
          </a:xfrm>
          <a:prstGeom prst="ellipse">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200" dirty="0">
                <a:solidFill>
                  <a:schemeClr val="bg1"/>
                </a:solidFill>
                <a:latin typeface="Noto Sans"/>
                <a:ea typeface="Noto Sans"/>
              </a:rPr>
              <a:t>01</a:t>
            </a:r>
            <a:endParaRPr lang="zh-CN" altLang="en-US" sz="3200" dirty="0">
              <a:solidFill>
                <a:schemeClr val="bg1"/>
              </a:solidFill>
              <a:latin typeface="字魂105号-简雅黑" panose="00000500000000000000" pitchFamily="2" charset="-122"/>
            </a:endParaRPr>
          </a:p>
        </p:txBody>
      </p:sp>
      <p:sp>
        <p:nvSpPr>
          <p:cNvPr id="36" name="椭圆 4"/>
          <p:cNvSpPr/>
          <p:nvPr/>
        </p:nvSpPr>
        <p:spPr>
          <a:xfrm>
            <a:off x="3471221" y="1226373"/>
            <a:ext cx="1167218" cy="1167218"/>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2">
              <a:lumMod val="75000"/>
              <a:alpha val="46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SFU Futura" panose="00000400000000000000" pitchFamily="2" charset="0"/>
            </a:endParaRPr>
          </a:p>
        </p:txBody>
      </p:sp>
      <p:sp>
        <p:nvSpPr>
          <p:cNvPr id="38" name="矩形 37"/>
          <p:cNvSpPr/>
          <p:nvPr/>
        </p:nvSpPr>
        <p:spPr>
          <a:xfrm>
            <a:off x="5545679" y="2827089"/>
            <a:ext cx="4798423" cy="670580"/>
          </a:xfrm>
          <a:prstGeom prst="rect">
            <a:avLst/>
          </a:prstGeom>
        </p:spPr>
        <p:txBody>
          <a:bodyPr wrap="square">
            <a:normAutofit fontScale="85000" lnSpcReduction="10000"/>
          </a:bodyPr>
          <a:lstStyle/>
          <a:p>
            <a:pPr lvl="0"/>
            <a:r>
              <a:rPr lang="en-US" b="1" dirty="0" err="1">
                <a:latin typeface="SFU Futura" panose="00000400000000000000" pitchFamily="2" charset="0"/>
              </a:rPr>
              <a:t>Định</a:t>
            </a:r>
            <a:r>
              <a:rPr lang="en-US" b="1" dirty="0">
                <a:latin typeface="SFU Futura" panose="00000400000000000000" pitchFamily="2" charset="0"/>
              </a:rPr>
              <a:t> </a:t>
            </a:r>
            <a:r>
              <a:rPr lang="en-US" b="1" dirty="0" err="1">
                <a:latin typeface="SFU Futura" panose="00000400000000000000" pitchFamily="2" charset="0"/>
              </a:rPr>
              <a:t>vị</a:t>
            </a:r>
            <a:r>
              <a:rPr lang="en-US" b="1" dirty="0">
                <a:latin typeface="SFU Futura" panose="00000400000000000000" pitchFamily="2" charset="0"/>
              </a:rPr>
              <a:t> </a:t>
            </a:r>
            <a:r>
              <a:rPr lang="en-US" b="1" dirty="0" err="1">
                <a:latin typeface="SFU Futura" panose="00000400000000000000" pitchFamily="2" charset="0"/>
              </a:rPr>
              <a:t>vị</a:t>
            </a:r>
            <a:r>
              <a:rPr lang="en-US" b="1" dirty="0">
                <a:latin typeface="SFU Futura" panose="00000400000000000000" pitchFamily="2" charset="0"/>
              </a:rPr>
              <a:t> </a:t>
            </a:r>
            <a:r>
              <a:rPr lang="en-US" b="1" dirty="0" err="1">
                <a:latin typeface="SFU Futura" panose="00000400000000000000" pitchFamily="2" charset="0"/>
              </a:rPr>
              <a:t>trí</a:t>
            </a:r>
            <a:r>
              <a:rPr lang="en-US" b="1" dirty="0">
                <a:latin typeface="SFU Futura" panose="00000400000000000000" pitchFamily="2" charset="0"/>
              </a:rPr>
              <a:t> </a:t>
            </a:r>
            <a:r>
              <a:rPr lang="en-US" b="1" dirty="0" err="1">
                <a:latin typeface="SFU Futura" panose="00000400000000000000" pitchFamily="2" charset="0"/>
              </a:rPr>
              <a:t>rò</a:t>
            </a:r>
            <a:r>
              <a:rPr lang="en-US" b="1" dirty="0">
                <a:latin typeface="SFU Futura" panose="00000400000000000000" pitchFamily="2" charset="0"/>
              </a:rPr>
              <a:t> </a:t>
            </a:r>
            <a:r>
              <a:rPr lang="en-US" b="1" dirty="0" err="1">
                <a:latin typeface="SFU Futura" panose="00000400000000000000" pitchFamily="2" charset="0"/>
              </a:rPr>
              <a:t>rỉ</a:t>
            </a:r>
            <a:r>
              <a:rPr lang="en-US" b="1" dirty="0">
                <a:latin typeface="SFU Futura" panose="00000400000000000000" pitchFamily="2" charset="0"/>
              </a:rPr>
              <a:t>:</a:t>
            </a:r>
            <a:r>
              <a:rPr lang="en-US" dirty="0">
                <a:latin typeface="SFU Futura" panose="00000400000000000000" pitchFamily="2" charset="0"/>
              </a:rPr>
              <a:t> </a:t>
            </a:r>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cần</a:t>
            </a:r>
            <a:r>
              <a:rPr lang="en-US" dirty="0">
                <a:latin typeface="SFU Futura" panose="00000400000000000000" pitchFamily="2" charset="0"/>
              </a:rPr>
              <a:t> </a:t>
            </a:r>
            <a:r>
              <a:rPr lang="en-US" dirty="0" err="1">
                <a:latin typeface="SFU Futura" panose="00000400000000000000" pitchFamily="2" charset="0"/>
              </a:rPr>
              <a:t>xác</a:t>
            </a:r>
            <a:r>
              <a:rPr lang="en-US" dirty="0">
                <a:latin typeface="SFU Futura" panose="00000400000000000000" pitchFamily="2" charset="0"/>
              </a:rPr>
              <a:t> </a:t>
            </a:r>
            <a:r>
              <a:rPr lang="en-US" dirty="0" err="1">
                <a:latin typeface="SFU Futura" panose="00000400000000000000" pitchFamily="2" charset="0"/>
              </a:rPr>
              <a:t>định</a:t>
            </a:r>
            <a:r>
              <a:rPr lang="en-US" dirty="0">
                <a:latin typeface="SFU Futura" panose="00000400000000000000" pitchFamily="2" charset="0"/>
              </a:rPr>
              <a:t> </a:t>
            </a:r>
            <a:r>
              <a:rPr lang="en-US" dirty="0" err="1">
                <a:latin typeface="SFU Futura" panose="00000400000000000000" pitchFamily="2" charset="0"/>
              </a:rPr>
              <a:t>chính</a:t>
            </a:r>
            <a:r>
              <a:rPr lang="en-US" dirty="0">
                <a:latin typeface="SFU Futura" panose="00000400000000000000" pitchFamily="2" charset="0"/>
              </a:rPr>
              <a:t> </a:t>
            </a:r>
            <a:r>
              <a:rPr lang="en-US" dirty="0" err="1">
                <a:latin typeface="SFU Futura" panose="00000400000000000000" pitchFamily="2" charset="0"/>
              </a:rPr>
              <a:t>xác</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trí</a:t>
            </a:r>
            <a:r>
              <a:rPr lang="en-US" dirty="0">
                <a:latin typeface="SFU Futura" panose="00000400000000000000" pitchFamily="2" charset="0"/>
              </a:rPr>
              <a:t> </a:t>
            </a:r>
            <a:r>
              <a:rPr lang="en-US" dirty="0" err="1">
                <a:latin typeface="SFU Futura" panose="00000400000000000000" pitchFamily="2" charset="0"/>
              </a:rPr>
              <a:t>rò</a:t>
            </a:r>
            <a:r>
              <a:rPr lang="en-US" dirty="0">
                <a:latin typeface="SFU Futura" panose="00000400000000000000" pitchFamily="2" charset="0"/>
              </a:rPr>
              <a:t> </a:t>
            </a:r>
            <a:r>
              <a:rPr lang="en-US" dirty="0" err="1">
                <a:latin typeface="SFU Futura" panose="00000400000000000000" pitchFamily="2" charset="0"/>
              </a:rPr>
              <a:t>rỉ</a:t>
            </a:r>
            <a:r>
              <a:rPr lang="en-US" dirty="0">
                <a:latin typeface="SFU Futura" panose="00000400000000000000" pitchFamily="2" charset="0"/>
              </a:rPr>
              <a:t> </a:t>
            </a:r>
            <a:r>
              <a:rPr lang="en-US" dirty="0" err="1">
                <a:latin typeface="SFU Futura" panose="00000400000000000000" pitchFamily="2" charset="0"/>
              </a:rPr>
              <a:t>dựa</a:t>
            </a:r>
            <a:r>
              <a:rPr lang="en-US" dirty="0">
                <a:latin typeface="SFU Futura" panose="00000400000000000000" pitchFamily="2" charset="0"/>
              </a:rPr>
              <a:t> </a:t>
            </a:r>
            <a:r>
              <a:rPr lang="en-US" dirty="0" err="1">
                <a:latin typeface="SFU Futura" panose="00000400000000000000" pitchFamily="2" charset="0"/>
              </a:rPr>
              <a:t>trên</a:t>
            </a:r>
            <a:r>
              <a:rPr lang="en-US" dirty="0">
                <a:latin typeface="SFU Futura" panose="00000400000000000000" pitchFamily="2" charset="0"/>
              </a:rPr>
              <a:t> </a:t>
            </a:r>
            <a:r>
              <a:rPr lang="en-US" dirty="0" err="1">
                <a:latin typeface="SFU Futura" panose="00000400000000000000" pitchFamily="2" charset="0"/>
              </a:rPr>
              <a:t>dữ</a:t>
            </a:r>
            <a:r>
              <a:rPr lang="en-US" dirty="0">
                <a:latin typeface="SFU Futura" panose="00000400000000000000" pitchFamily="2" charset="0"/>
              </a:rPr>
              <a:t> </a:t>
            </a:r>
            <a:r>
              <a:rPr lang="en-US" dirty="0" err="1">
                <a:latin typeface="SFU Futura" panose="00000400000000000000" pitchFamily="2" charset="0"/>
              </a:rPr>
              <a:t>liệu</a:t>
            </a:r>
            <a:r>
              <a:rPr lang="en-US" dirty="0">
                <a:latin typeface="SFU Futura" panose="00000400000000000000" pitchFamily="2" charset="0"/>
              </a:rPr>
              <a:t> </a:t>
            </a:r>
            <a:r>
              <a:rPr lang="en-US" dirty="0" err="1">
                <a:latin typeface="SFU Futura" panose="00000400000000000000" pitchFamily="2" charset="0"/>
              </a:rPr>
              <a:t>từ</a:t>
            </a:r>
            <a:r>
              <a:rPr lang="en-US" dirty="0">
                <a:latin typeface="SFU Futura" panose="00000400000000000000" pitchFamily="2" charset="0"/>
              </a:rPr>
              <a:t> </a:t>
            </a:r>
            <a:r>
              <a:rPr lang="en-US" dirty="0" err="1">
                <a:latin typeface="SFU Futura" panose="00000400000000000000" pitchFamily="2" charset="0"/>
              </a:rPr>
              <a:t>cảm</a:t>
            </a:r>
            <a:r>
              <a:rPr lang="en-US" dirty="0">
                <a:latin typeface="SFU Futura" panose="00000400000000000000" pitchFamily="2" charset="0"/>
              </a:rPr>
              <a:t> </a:t>
            </a:r>
            <a:r>
              <a:rPr lang="en-US" dirty="0" err="1">
                <a:latin typeface="SFU Futura" panose="00000400000000000000" pitchFamily="2" charset="0"/>
              </a:rPr>
              <a:t>biến</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thuật</a:t>
            </a:r>
            <a:r>
              <a:rPr lang="en-US" dirty="0">
                <a:latin typeface="SFU Futura" panose="00000400000000000000" pitchFamily="2" charset="0"/>
              </a:rPr>
              <a:t> </a:t>
            </a:r>
            <a:r>
              <a:rPr lang="en-US" dirty="0" err="1">
                <a:latin typeface="SFU Futura" panose="00000400000000000000" pitchFamily="2" charset="0"/>
              </a:rPr>
              <a:t>toán</a:t>
            </a:r>
            <a:r>
              <a:rPr lang="en-US" dirty="0">
                <a:latin typeface="SFU Futura" panose="00000400000000000000" pitchFamily="2" charset="0"/>
              </a:rPr>
              <a:t> </a:t>
            </a:r>
            <a:r>
              <a:rPr lang="en-US" dirty="0" err="1">
                <a:latin typeface="SFU Futura" panose="00000400000000000000" pitchFamily="2" charset="0"/>
              </a:rPr>
              <a:t>xử</a:t>
            </a:r>
            <a:r>
              <a:rPr lang="en-US" dirty="0">
                <a:latin typeface="SFU Futura" panose="00000400000000000000" pitchFamily="2" charset="0"/>
              </a:rPr>
              <a:t> </a:t>
            </a:r>
            <a:r>
              <a:rPr lang="en-US" dirty="0" err="1">
                <a:latin typeface="SFU Futura" panose="00000400000000000000" pitchFamily="2" charset="0"/>
              </a:rPr>
              <a:t>lý</a:t>
            </a:r>
            <a:r>
              <a:rPr lang="en-US" dirty="0">
                <a:latin typeface="SFU Futura" panose="00000400000000000000" pitchFamily="2" charset="0"/>
              </a:rPr>
              <a:t>.</a:t>
            </a:r>
          </a:p>
        </p:txBody>
      </p:sp>
      <p:sp>
        <p:nvSpPr>
          <p:cNvPr id="40" name="椭圆 39"/>
          <p:cNvSpPr/>
          <p:nvPr/>
        </p:nvSpPr>
        <p:spPr>
          <a:xfrm>
            <a:off x="4408621" y="2659288"/>
            <a:ext cx="976567" cy="979252"/>
          </a:xfrm>
          <a:prstGeom prst="ellipse">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200" dirty="0">
                <a:solidFill>
                  <a:schemeClr val="bg1"/>
                </a:solidFill>
                <a:latin typeface="Noto Sans"/>
                <a:ea typeface="Noto Sans"/>
              </a:rPr>
              <a:t>02</a:t>
            </a:r>
            <a:endParaRPr lang="zh-CN" altLang="en-US" sz="3200" dirty="0">
              <a:solidFill>
                <a:schemeClr val="bg1"/>
              </a:solidFill>
              <a:latin typeface="字魂105号-简雅黑" panose="00000500000000000000" pitchFamily="2" charset="-122"/>
            </a:endParaRPr>
          </a:p>
        </p:txBody>
      </p:sp>
      <p:sp>
        <p:nvSpPr>
          <p:cNvPr id="42" name="椭圆 4"/>
          <p:cNvSpPr/>
          <p:nvPr/>
        </p:nvSpPr>
        <p:spPr>
          <a:xfrm>
            <a:off x="4315200" y="2567943"/>
            <a:ext cx="1167218" cy="1167218"/>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2">
              <a:lumMod val="50000"/>
              <a:alpha val="46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317967" y="4306873"/>
            <a:ext cx="5119339" cy="666780"/>
          </a:xfrm>
          <a:prstGeom prst="rect">
            <a:avLst/>
          </a:prstGeom>
        </p:spPr>
        <p:txBody>
          <a:bodyPr wrap="square">
            <a:normAutofit fontScale="85000" lnSpcReduction="20000"/>
          </a:bodyPr>
          <a:lstStyle/>
          <a:p>
            <a:pPr lvl="0"/>
            <a:r>
              <a:rPr lang="en-US" b="1" dirty="0">
                <a:latin typeface="SFU Futura" panose="00000400000000000000" pitchFamily="2" charset="0"/>
              </a:rPr>
              <a:t>Di </a:t>
            </a:r>
            <a:r>
              <a:rPr lang="en-US" b="1" dirty="0" err="1">
                <a:latin typeface="SFU Futura" panose="00000400000000000000" pitchFamily="2" charset="0"/>
              </a:rPr>
              <a:t>chuyển</a:t>
            </a:r>
            <a:r>
              <a:rPr lang="en-US" b="1" dirty="0">
                <a:latin typeface="SFU Futura" panose="00000400000000000000" pitchFamily="2" charset="0"/>
              </a:rPr>
              <a:t> </a:t>
            </a:r>
            <a:r>
              <a:rPr lang="en-US" b="1" dirty="0" err="1">
                <a:latin typeface="SFU Futura" panose="00000400000000000000" pitchFamily="2" charset="0"/>
              </a:rPr>
              <a:t>tự</a:t>
            </a:r>
            <a:r>
              <a:rPr lang="en-US" b="1" dirty="0">
                <a:latin typeface="SFU Futura" panose="00000400000000000000" pitchFamily="2" charset="0"/>
              </a:rPr>
              <a:t> </a:t>
            </a:r>
            <a:r>
              <a:rPr lang="en-US" b="1" dirty="0" err="1">
                <a:latin typeface="SFU Futura" panose="00000400000000000000" pitchFamily="2" charset="0"/>
              </a:rPr>
              <a:t>động</a:t>
            </a:r>
            <a:r>
              <a:rPr lang="en-US" b="1" dirty="0">
                <a:latin typeface="SFU Futura" panose="00000400000000000000" pitchFamily="2" charset="0"/>
              </a:rPr>
              <a:t>:</a:t>
            </a:r>
            <a:r>
              <a:rPr lang="en-US" dirty="0">
                <a:latin typeface="SFU Futura" panose="00000400000000000000" pitchFamily="2" charset="0"/>
              </a:rPr>
              <a:t> Xe </a:t>
            </a:r>
            <a:r>
              <a:rPr lang="en-US" dirty="0" err="1">
                <a:latin typeface="SFU Futura" panose="00000400000000000000" pitchFamily="2" charset="0"/>
              </a:rPr>
              <a:t>phải</a:t>
            </a:r>
            <a:r>
              <a:rPr lang="en-US" dirty="0">
                <a:latin typeface="SFU Futura" panose="00000400000000000000" pitchFamily="2" charset="0"/>
              </a:rPr>
              <a:t> </a:t>
            </a:r>
            <a:r>
              <a:rPr lang="en-US" dirty="0" err="1">
                <a:latin typeface="SFU Futura" panose="00000400000000000000" pitchFamily="2" charset="0"/>
              </a:rPr>
              <a:t>có</a:t>
            </a:r>
            <a:r>
              <a:rPr lang="en-US" dirty="0">
                <a:latin typeface="SFU Futura" panose="00000400000000000000" pitchFamily="2" charset="0"/>
              </a:rPr>
              <a:t> </a:t>
            </a:r>
            <a:r>
              <a:rPr lang="en-US" dirty="0" err="1">
                <a:latin typeface="SFU Futura" panose="00000400000000000000" pitchFamily="2" charset="0"/>
              </a:rPr>
              <a:t>khả</a:t>
            </a:r>
            <a:r>
              <a:rPr lang="en-US" dirty="0">
                <a:latin typeface="SFU Futura" panose="00000400000000000000" pitchFamily="2" charset="0"/>
              </a:rPr>
              <a:t> </a:t>
            </a:r>
            <a:r>
              <a:rPr lang="en-US" dirty="0" err="1">
                <a:latin typeface="SFU Futura" panose="00000400000000000000" pitchFamily="2" charset="0"/>
              </a:rPr>
              <a:t>năng</a:t>
            </a:r>
            <a:r>
              <a:rPr lang="en-US" dirty="0">
                <a:latin typeface="SFU Futura" panose="00000400000000000000" pitchFamily="2" charset="0"/>
              </a:rPr>
              <a:t> di </a:t>
            </a:r>
            <a:r>
              <a:rPr lang="en-US" dirty="0" err="1">
                <a:latin typeface="SFU Futura" panose="00000400000000000000" pitchFamily="2" charset="0"/>
              </a:rPr>
              <a:t>chuyển</a:t>
            </a:r>
            <a:r>
              <a:rPr lang="en-US" dirty="0">
                <a:latin typeface="SFU Futura" panose="00000400000000000000" pitchFamily="2" charset="0"/>
              </a:rPr>
              <a:t> </a:t>
            </a:r>
            <a:r>
              <a:rPr lang="en-US" dirty="0" err="1">
                <a:latin typeface="SFU Futura" panose="00000400000000000000" pitchFamily="2" charset="0"/>
              </a:rPr>
              <a:t>linh</a:t>
            </a:r>
            <a:r>
              <a:rPr lang="en-US" dirty="0">
                <a:latin typeface="SFU Futura" panose="00000400000000000000" pitchFamily="2" charset="0"/>
              </a:rPr>
              <a:t> </a:t>
            </a:r>
            <a:r>
              <a:rPr lang="en-US" dirty="0" err="1">
                <a:latin typeface="SFU Futura" panose="00000400000000000000" pitchFamily="2" charset="0"/>
              </a:rPr>
              <a:t>hoạt</a:t>
            </a:r>
            <a:r>
              <a:rPr lang="en-US" dirty="0">
                <a:latin typeface="SFU Futura" panose="00000400000000000000" pitchFamily="2" charset="0"/>
              </a:rPr>
              <a:t> </a:t>
            </a:r>
            <a:r>
              <a:rPr lang="en-US" dirty="0" err="1">
                <a:latin typeface="SFU Futura" panose="00000400000000000000" pitchFamily="2" charset="0"/>
              </a:rPr>
              <a:t>trong</a:t>
            </a:r>
            <a:r>
              <a:rPr lang="en-US" dirty="0">
                <a:latin typeface="SFU Futura" panose="00000400000000000000" pitchFamily="2" charset="0"/>
              </a:rPr>
              <a:t> </a:t>
            </a:r>
            <a:r>
              <a:rPr lang="en-US" dirty="0" err="1">
                <a:latin typeface="SFU Futura" panose="00000400000000000000" pitchFamily="2" charset="0"/>
              </a:rPr>
              <a:t>khu</a:t>
            </a:r>
            <a:r>
              <a:rPr lang="en-US" dirty="0">
                <a:latin typeface="SFU Futura" panose="00000400000000000000" pitchFamily="2" charset="0"/>
              </a:rPr>
              <a:t> </a:t>
            </a:r>
            <a:r>
              <a:rPr lang="en-US" dirty="0" err="1">
                <a:latin typeface="SFU Futura" panose="00000400000000000000" pitchFamily="2" charset="0"/>
              </a:rPr>
              <a:t>vực</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 </a:t>
            </a:r>
            <a:r>
              <a:rPr lang="en-US" dirty="0" err="1">
                <a:latin typeface="SFU Futura" panose="00000400000000000000" pitchFamily="2" charset="0"/>
              </a:rPr>
              <a:t>tránh</a:t>
            </a:r>
            <a:r>
              <a:rPr lang="en-US" dirty="0">
                <a:latin typeface="SFU Futura" panose="00000400000000000000" pitchFamily="2" charset="0"/>
              </a:rPr>
              <a:t> </a:t>
            </a:r>
            <a:r>
              <a:rPr lang="en-US" dirty="0" err="1">
                <a:latin typeface="SFU Futura" panose="00000400000000000000" pitchFamily="2" charset="0"/>
              </a:rPr>
              <a:t>chướng</a:t>
            </a:r>
            <a:r>
              <a:rPr lang="en-US" dirty="0">
                <a:latin typeface="SFU Futura" panose="00000400000000000000" pitchFamily="2" charset="0"/>
              </a:rPr>
              <a:t> </a:t>
            </a:r>
            <a:r>
              <a:rPr lang="en-US" dirty="0" err="1">
                <a:latin typeface="SFU Futura" panose="00000400000000000000" pitchFamily="2" charset="0"/>
              </a:rPr>
              <a:t>ngại</a:t>
            </a:r>
            <a:r>
              <a:rPr lang="en-US" dirty="0">
                <a:latin typeface="SFU Futura" panose="00000400000000000000" pitchFamily="2" charset="0"/>
              </a:rPr>
              <a:t> </a:t>
            </a:r>
            <a:r>
              <a:rPr lang="en-US" dirty="0" err="1">
                <a:latin typeface="SFU Futura" panose="00000400000000000000" pitchFamily="2" charset="0"/>
              </a:rPr>
              <a:t>vật</a:t>
            </a:r>
            <a:r>
              <a:rPr lang="en-US" dirty="0">
                <a:latin typeface="SFU Futura" panose="00000400000000000000" pitchFamily="2" charset="0"/>
              </a:rPr>
              <a:t> </a:t>
            </a:r>
            <a:r>
              <a:rPr lang="en-US" dirty="0" err="1">
                <a:latin typeface="SFU Futura" panose="00000400000000000000" pitchFamily="2" charset="0"/>
              </a:rPr>
              <a:t>và</a:t>
            </a:r>
            <a:r>
              <a:rPr lang="en-US" dirty="0">
                <a:latin typeface="SFU Futura" panose="00000400000000000000" pitchFamily="2" charset="0"/>
              </a:rPr>
              <a:t> </a:t>
            </a:r>
            <a:r>
              <a:rPr lang="en-US" dirty="0" err="1">
                <a:latin typeface="SFU Futura" panose="00000400000000000000" pitchFamily="2" charset="0"/>
              </a:rPr>
              <a:t>tối</a:t>
            </a:r>
            <a:r>
              <a:rPr lang="en-US" dirty="0">
                <a:latin typeface="SFU Futura" panose="00000400000000000000" pitchFamily="2" charset="0"/>
              </a:rPr>
              <a:t> </a:t>
            </a:r>
            <a:r>
              <a:rPr lang="en-US" dirty="0" err="1">
                <a:latin typeface="SFU Futura" panose="00000400000000000000" pitchFamily="2" charset="0"/>
              </a:rPr>
              <a:t>ưu</a:t>
            </a:r>
            <a:r>
              <a:rPr lang="en-US" dirty="0">
                <a:latin typeface="SFU Futura" panose="00000400000000000000" pitchFamily="2" charset="0"/>
              </a:rPr>
              <a:t> </a:t>
            </a:r>
            <a:r>
              <a:rPr lang="en-US" dirty="0" err="1">
                <a:latin typeface="SFU Futura" panose="00000400000000000000" pitchFamily="2" charset="0"/>
              </a:rPr>
              <a:t>lộ</a:t>
            </a:r>
            <a:r>
              <a:rPr lang="en-US" dirty="0">
                <a:latin typeface="SFU Futura" panose="00000400000000000000" pitchFamily="2" charset="0"/>
              </a:rPr>
              <a:t> </a:t>
            </a:r>
            <a:r>
              <a:rPr lang="en-US" dirty="0" err="1">
                <a:latin typeface="SFU Futura" panose="00000400000000000000" pitchFamily="2" charset="0"/>
              </a:rPr>
              <a:t>trình</a:t>
            </a:r>
            <a:r>
              <a:rPr lang="en-US" dirty="0">
                <a:latin typeface="SFU Futura" panose="00000400000000000000" pitchFamily="2" charset="0"/>
              </a:rPr>
              <a:t> di </a:t>
            </a:r>
            <a:r>
              <a:rPr lang="en-US" dirty="0" err="1">
                <a:latin typeface="SFU Futura" panose="00000400000000000000" pitchFamily="2" charset="0"/>
              </a:rPr>
              <a:t>chuyển</a:t>
            </a:r>
            <a:r>
              <a:rPr lang="en-US" dirty="0">
                <a:latin typeface="SFU Futura" panose="00000400000000000000" pitchFamily="2" charset="0"/>
              </a:rPr>
              <a:t>.</a:t>
            </a:r>
          </a:p>
        </p:txBody>
      </p:sp>
      <p:sp>
        <p:nvSpPr>
          <p:cNvPr id="56" name="椭圆 55"/>
          <p:cNvSpPr/>
          <p:nvPr/>
        </p:nvSpPr>
        <p:spPr>
          <a:xfrm>
            <a:off x="4156974" y="4119607"/>
            <a:ext cx="976567" cy="976567"/>
          </a:xfrm>
          <a:prstGeom prst="ellipse">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200" dirty="0">
                <a:solidFill>
                  <a:schemeClr val="bg1"/>
                </a:solidFill>
                <a:latin typeface="Noto Sans"/>
                <a:ea typeface="Noto Sans"/>
              </a:rPr>
              <a:t>03</a:t>
            </a:r>
            <a:endParaRPr lang="zh-CN" altLang="en-US" sz="3200" dirty="0">
              <a:solidFill>
                <a:schemeClr val="bg1"/>
              </a:solidFill>
              <a:latin typeface="字魂105号-简雅黑" panose="00000500000000000000" pitchFamily="2" charset="-122"/>
            </a:endParaRPr>
          </a:p>
        </p:txBody>
      </p:sp>
      <p:sp>
        <p:nvSpPr>
          <p:cNvPr id="57" name="椭圆 4"/>
          <p:cNvSpPr/>
          <p:nvPr/>
        </p:nvSpPr>
        <p:spPr>
          <a:xfrm>
            <a:off x="4063553" y="4025578"/>
            <a:ext cx="1167218" cy="1167218"/>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2">
              <a:lumMod val="50000"/>
              <a:alpha val="46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596918" y="514297"/>
            <a:ext cx="2119982" cy="446380"/>
          </a:xfrm>
          <a:prstGeom prst="rect">
            <a:avLst/>
          </a:prstGeom>
          <a:noFill/>
        </p:spPr>
        <p:txBody>
          <a:bodyPr wrap="none" rtlCol="0">
            <a:normAutofit/>
          </a:bodyPr>
          <a:lstStyle/>
          <a:p>
            <a:pPr algn="ctr"/>
            <a:r>
              <a:rPr lang="en-US" altLang="vi-VN" sz="2300" dirty="0">
                <a:solidFill>
                  <a:schemeClr val="tx1">
                    <a:lumMod val="85000"/>
                    <a:lumOff val="15000"/>
                  </a:schemeClr>
                </a:solidFill>
                <a:latin typeface="SFU Futura" panose="00000400000000000000" pitchFamily="2" charset="0"/>
                <a:ea typeface="Noto Sans"/>
              </a:rPr>
              <a:t>1.3 </a:t>
            </a:r>
            <a:r>
              <a:rPr lang="en-US" altLang="vi-VN" sz="2300" dirty="0" err="1">
                <a:solidFill>
                  <a:schemeClr val="tx1">
                    <a:lumMod val="85000"/>
                    <a:lumOff val="15000"/>
                  </a:schemeClr>
                </a:solidFill>
                <a:latin typeface="SFU Futura" panose="00000400000000000000" pitchFamily="2" charset="0"/>
                <a:ea typeface="Noto Sans"/>
              </a:rPr>
              <a:t>Yêu</a:t>
            </a:r>
            <a:r>
              <a:rPr lang="en-US" altLang="vi-VN" sz="2300" dirty="0">
                <a:solidFill>
                  <a:schemeClr val="tx1">
                    <a:lumMod val="85000"/>
                    <a:lumOff val="15000"/>
                  </a:schemeClr>
                </a:solidFill>
                <a:latin typeface="SFU Futura" panose="00000400000000000000" pitchFamily="2" charset="0"/>
                <a:ea typeface="Noto Sans"/>
              </a:rPr>
              <a:t> </a:t>
            </a:r>
            <a:r>
              <a:rPr lang="en-US" altLang="vi-VN" sz="2300" dirty="0" err="1">
                <a:solidFill>
                  <a:schemeClr val="tx1">
                    <a:lumMod val="85000"/>
                    <a:lumOff val="15000"/>
                  </a:schemeClr>
                </a:solidFill>
                <a:latin typeface="SFU Futura" panose="00000400000000000000" pitchFamily="2" charset="0"/>
                <a:ea typeface="Noto Sans"/>
              </a:rPr>
              <a:t>cầu</a:t>
            </a:r>
            <a:r>
              <a:rPr lang="en-US" altLang="vi-VN" sz="2300" dirty="0">
                <a:solidFill>
                  <a:schemeClr val="tx1">
                    <a:lumMod val="85000"/>
                    <a:lumOff val="15000"/>
                  </a:schemeClr>
                </a:solidFill>
                <a:latin typeface="SFU Futura" panose="00000400000000000000" pitchFamily="2" charset="0"/>
                <a:ea typeface="Noto Sans"/>
              </a:rPr>
              <a:t> </a:t>
            </a:r>
            <a:r>
              <a:rPr lang="en-US" altLang="vi-VN" sz="2300" dirty="0" err="1">
                <a:solidFill>
                  <a:schemeClr val="tx1">
                    <a:lumMod val="85000"/>
                    <a:lumOff val="15000"/>
                  </a:schemeClr>
                </a:solidFill>
                <a:latin typeface="SFU Futura" panose="00000400000000000000" pitchFamily="2" charset="0"/>
                <a:ea typeface="Noto Sans"/>
              </a:rPr>
              <a:t>và</a:t>
            </a:r>
            <a:r>
              <a:rPr lang="en-US" altLang="vi-VN" sz="2300" dirty="0">
                <a:solidFill>
                  <a:schemeClr val="tx1">
                    <a:lumMod val="85000"/>
                    <a:lumOff val="15000"/>
                  </a:schemeClr>
                </a:solidFill>
                <a:latin typeface="SFU Futura" panose="00000400000000000000" pitchFamily="2" charset="0"/>
                <a:ea typeface="Noto Sans"/>
              </a:rPr>
              <a:t> </a:t>
            </a:r>
            <a:r>
              <a:rPr lang="en-US" altLang="vi-VN" sz="2300" dirty="0" err="1">
                <a:solidFill>
                  <a:schemeClr val="tx1">
                    <a:lumMod val="85000"/>
                    <a:lumOff val="15000"/>
                  </a:schemeClr>
                </a:solidFill>
                <a:latin typeface="SFU Futura" panose="00000400000000000000" pitchFamily="2" charset="0"/>
                <a:ea typeface="Noto Sans"/>
              </a:rPr>
              <a:t>giải</a:t>
            </a:r>
            <a:r>
              <a:rPr lang="en-US" altLang="vi-VN" sz="2300" dirty="0">
                <a:solidFill>
                  <a:schemeClr val="tx1">
                    <a:lumMod val="85000"/>
                    <a:lumOff val="15000"/>
                  </a:schemeClr>
                </a:solidFill>
                <a:latin typeface="SFU Futura" panose="00000400000000000000" pitchFamily="2" charset="0"/>
                <a:ea typeface="Noto Sans"/>
              </a:rPr>
              <a:t> </a:t>
            </a:r>
            <a:r>
              <a:rPr lang="en-US" altLang="vi-VN" sz="2300" dirty="0" err="1">
                <a:solidFill>
                  <a:schemeClr val="tx1">
                    <a:lumMod val="85000"/>
                    <a:lumOff val="15000"/>
                  </a:schemeClr>
                </a:solidFill>
                <a:latin typeface="SFU Futura" panose="00000400000000000000" pitchFamily="2" charset="0"/>
                <a:ea typeface="Noto Sans"/>
              </a:rPr>
              <a:t>pháp</a:t>
            </a:r>
            <a:endParaRPr lang="vi-VN" altLang="vi-VN" sz="2300" dirty="0">
              <a:solidFill>
                <a:schemeClr val="tx1">
                  <a:lumMod val="85000"/>
                  <a:lumOff val="15000"/>
                </a:schemeClr>
              </a:solidFill>
              <a:latin typeface="Noto Sans"/>
              <a:ea typeface="Noto Sans"/>
            </a:endParaRPr>
          </a:p>
        </p:txBody>
      </p:sp>
      <p:sp>
        <p:nvSpPr>
          <p:cNvPr id="2" name="同侧圆角矩形 27">
            <a:extLst>
              <a:ext uri="{FF2B5EF4-FFF2-40B4-BE49-F238E27FC236}">
                <a16:creationId xmlns:a16="http://schemas.microsoft.com/office/drawing/2014/main" id="{ABFFFEA8-A110-8D15-2FF7-9E509B04CA15}"/>
              </a:ext>
            </a:extLst>
          </p:cNvPr>
          <p:cNvSpPr/>
          <p:nvPr/>
        </p:nvSpPr>
        <p:spPr>
          <a:xfrm rot="5400000">
            <a:off x="6496955" y="2777827"/>
            <a:ext cx="1095979" cy="6282691"/>
          </a:xfrm>
          <a:prstGeom prst="round2SameRect">
            <a:avLst>
              <a:gd name="adj1" fmla="val 50000"/>
              <a:gd name="adj2" fmla="val 0"/>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3">
            <a:extLst>
              <a:ext uri="{FF2B5EF4-FFF2-40B4-BE49-F238E27FC236}">
                <a16:creationId xmlns:a16="http://schemas.microsoft.com/office/drawing/2014/main" id="{FC7569DC-191D-21C0-5FBC-12478897F073}"/>
              </a:ext>
            </a:extLst>
          </p:cNvPr>
          <p:cNvSpPr/>
          <p:nvPr/>
        </p:nvSpPr>
        <p:spPr>
          <a:xfrm>
            <a:off x="4583127" y="5616858"/>
            <a:ext cx="5119339" cy="666780"/>
          </a:xfrm>
          <a:prstGeom prst="rect">
            <a:avLst/>
          </a:prstGeom>
        </p:spPr>
        <p:txBody>
          <a:bodyPr wrap="square">
            <a:normAutofit fontScale="85000" lnSpcReduction="20000"/>
          </a:bodyPr>
          <a:lstStyle/>
          <a:p>
            <a:pPr algn="just"/>
            <a:r>
              <a:rPr lang="en-US" b="1" dirty="0" err="1">
                <a:latin typeface="SFU Futura" panose="00000400000000000000" pitchFamily="2" charset="0"/>
              </a:rPr>
              <a:t>Truyền</a:t>
            </a:r>
            <a:r>
              <a:rPr lang="en-US" b="1" dirty="0">
                <a:latin typeface="SFU Futura" panose="00000400000000000000" pitchFamily="2" charset="0"/>
              </a:rPr>
              <a:t> </a:t>
            </a:r>
            <a:r>
              <a:rPr lang="en-US" b="1" dirty="0" err="1">
                <a:latin typeface="SFU Futura" panose="00000400000000000000" pitchFamily="2" charset="0"/>
              </a:rPr>
              <a:t>dữ</a:t>
            </a:r>
            <a:r>
              <a:rPr lang="en-US" b="1" dirty="0">
                <a:latin typeface="SFU Futura" panose="00000400000000000000" pitchFamily="2" charset="0"/>
              </a:rPr>
              <a:t> </a:t>
            </a:r>
            <a:r>
              <a:rPr lang="en-US" b="1" dirty="0" err="1">
                <a:latin typeface="SFU Futura" panose="00000400000000000000" pitchFamily="2" charset="0"/>
              </a:rPr>
              <a:t>liệu</a:t>
            </a:r>
            <a:r>
              <a:rPr lang="en-US" b="1" dirty="0">
                <a:latin typeface="SFU Futura" panose="00000400000000000000" pitchFamily="2" charset="0"/>
              </a:rPr>
              <a:t> </a:t>
            </a:r>
            <a:r>
              <a:rPr lang="en-US" b="1" dirty="0" err="1">
                <a:latin typeface="SFU Futura" panose="00000400000000000000" pitchFamily="2" charset="0"/>
              </a:rPr>
              <a:t>cảnh</a:t>
            </a:r>
            <a:r>
              <a:rPr lang="en-US" b="1" dirty="0">
                <a:latin typeface="SFU Futura" panose="00000400000000000000" pitchFamily="2" charset="0"/>
              </a:rPr>
              <a:t> </a:t>
            </a:r>
            <a:r>
              <a:rPr lang="en-US" b="1" dirty="0" err="1">
                <a:latin typeface="SFU Futura" panose="00000400000000000000" pitchFamily="2" charset="0"/>
              </a:rPr>
              <a:t>báo</a:t>
            </a:r>
            <a:r>
              <a:rPr lang="en-US" b="1" dirty="0">
                <a:latin typeface="SFU Futura" panose="00000400000000000000" pitchFamily="2" charset="0"/>
              </a:rPr>
              <a:t>:</a:t>
            </a:r>
            <a:r>
              <a:rPr lang="en-US" dirty="0">
                <a:latin typeface="SFU Futura" panose="00000400000000000000" pitchFamily="2" charset="0"/>
              </a:rPr>
              <a:t> Khi </a:t>
            </a:r>
            <a:r>
              <a:rPr lang="en-US" dirty="0" err="1">
                <a:latin typeface="SFU Futura" panose="00000400000000000000" pitchFamily="2" charset="0"/>
              </a:rPr>
              <a:t>phát</a:t>
            </a:r>
            <a:r>
              <a:rPr lang="en-US" dirty="0">
                <a:latin typeface="SFU Futura" panose="00000400000000000000" pitchFamily="2" charset="0"/>
              </a:rPr>
              <a:t> </a:t>
            </a:r>
            <a:r>
              <a:rPr lang="en-US" dirty="0" err="1">
                <a:latin typeface="SFU Futura" panose="00000400000000000000" pitchFamily="2" charset="0"/>
              </a:rPr>
              <a:t>hiện</a:t>
            </a:r>
            <a:r>
              <a:rPr lang="en-US" dirty="0">
                <a:latin typeface="SFU Futura" panose="00000400000000000000" pitchFamily="2" charset="0"/>
              </a:rPr>
              <a:t> </a:t>
            </a:r>
            <a:r>
              <a:rPr lang="en-US" dirty="0" err="1">
                <a:latin typeface="SFU Futura" panose="00000400000000000000" pitchFamily="2" charset="0"/>
              </a:rPr>
              <a:t>rò</a:t>
            </a:r>
            <a:r>
              <a:rPr lang="en-US" dirty="0">
                <a:latin typeface="SFU Futura" panose="00000400000000000000" pitchFamily="2" charset="0"/>
              </a:rPr>
              <a:t> </a:t>
            </a:r>
            <a:r>
              <a:rPr lang="en-US" dirty="0" err="1">
                <a:latin typeface="SFU Futura" panose="00000400000000000000" pitchFamily="2" charset="0"/>
              </a:rPr>
              <a:t>rỉ</a:t>
            </a:r>
            <a:r>
              <a:rPr lang="en-US" dirty="0">
                <a:latin typeface="SFU Futura" panose="00000400000000000000" pitchFamily="2" charset="0"/>
              </a:rPr>
              <a:t>, </a:t>
            </a:r>
            <a:r>
              <a:rPr lang="en-US" dirty="0" err="1">
                <a:latin typeface="SFU Futura" panose="00000400000000000000" pitchFamily="2" charset="0"/>
              </a:rPr>
              <a:t>hệ</a:t>
            </a:r>
            <a:r>
              <a:rPr lang="en-US" dirty="0">
                <a:latin typeface="SFU Futura" panose="00000400000000000000" pitchFamily="2" charset="0"/>
              </a:rPr>
              <a:t> </a:t>
            </a:r>
            <a:r>
              <a:rPr lang="en-US" dirty="0" err="1">
                <a:latin typeface="SFU Futura" panose="00000400000000000000" pitchFamily="2" charset="0"/>
              </a:rPr>
              <a:t>thống</a:t>
            </a:r>
            <a:r>
              <a:rPr lang="en-US" dirty="0">
                <a:latin typeface="SFU Futura" panose="00000400000000000000" pitchFamily="2" charset="0"/>
              </a:rPr>
              <a:t> </a:t>
            </a:r>
            <a:r>
              <a:rPr lang="en-US" dirty="0" err="1">
                <a:latin typeface="SFU Futura" panose="00000400000000000000" pitchFamily="2" charset="0"/>
              </a:rPr>
              <a:t>phải</a:t>
            </a:r>
            <a:r>
              <a:rPr lang="en-US" dirty="0">
                <a:latin typeface="SFU Futura" panose="00000400000000000000" pitchFamily="2" charset="0"/>
              </a:rPr>
              <a:t> </a:t>
            </a:r>
            <a:r>
              <a:rPr lang="en-US" dirty="0" err="1">
                <a:latin typeface="SFU Futura" panose="00000400000000000000" pitchFamily="2" charset="0"/>
              </a:rPr>
              <a:t>gửi</a:t>
            </a:r>
            <a:r>
              <a:rPr lang="en-US" dirty="0">
                <a:latin typeface="SFU Futura" panose="00000400000000000000" pitchFamily="2" charset="0"/>
              </a:rPr>
              <a:t> </a:t>
            </a:r>
            <a:r>
              <a:rPr lang="en-US" dirty="0" err="1">
                <a:latin typeface="SFU Futura" panose="00000400000000000000" pitchFamily="2" charset="0"/>
              </a:rPr>
              <a:t>thông</a:t>
            </a:r>
            <a:r>
              <a:rPr lang="en-US" dirty="0">
                <a:latin typeface="SFU Futura" panose="00000400000000000000" pitchFamily="2" charset="0"/>
              </a:rPr>
              <a:t> tin </a:t>
            </a:r>
            <a:r>
              <a:rPr lang="en-US" dirty="0" err="1">
                <a:latin typeface="SFU Futura" panose="00000400000000000000" pitchFamily="2" charset="0"/>
              </a:rPr>
              <a:t>cảnh</a:t>
            </a:r>
            <a:r>
              <a:rPr lang="en-US" dirty="0">
                <a:latin typeface="SFU Futura" panose="00000400000000000000" pitchFamily="2" charset="0"/>
              </a:rPr>
              <a:t> </a:t>
            </a:r>
            <a:r>
              <a:rPr lang="en-US" dirty="0" err="1">
                <a:latin typeface="SFU Futura" panose="00000400000000000000" pitchFamily="2" charset="0"/>
              </a:rPr>
              <a:t>báo</a:t>
            </a:r>
            <a:r>
              <a:rPr lang="en-US" dirty="0">
                <a:latin typeface="SFU Futura" panose="00000400000000000000" pitchFamily="2" charset="0"/>
              </a:rPr>
              <a:t> (</a:t>
            </a:r>
            <a:r>
              <a:rPr lang="en-US" dirty="0" err="1">
                <a:latin typeface="SFU Futura" panose="00000400000000000000" pitchFamily="2" charset="0"/>
              </a:rPr>
              <a:t>vị</a:t>
            </a:r>
            <a:r>
              <a:rPr lang="en-US" dirty="0">
                <a:latin typeface="SFU Futura" panose="00000400000000000000" pitchFamily="2" charset="0"/>
              </a:rPr>
              <a:t> </a:t>
            </a:r>
            <a:r>
              <a:rPr lang="en-US" dirty="0" err="1">
                <a:latin typeface="SFU Futura" panose="00000400000000000000" pitchFamily="2" charset="0"/>
              </a:rPr>
              <a:t>trí</a:t>
            </a:r>
            <a:r>
              <a:rPr lang="en-US" dirty="0">
                <a:latin typeface="SFU Futura" panose="00000400000000000000" pitchFamily="2" charset="0"/>
              </a:rPr>
              <a:t>, </a:t>
            </a:r>
            <a:r>
              <a:rPr lang="en-US" dirty="0" err="1">
                <a:latin typeface="SFU Futura" panose="00000400000000000000" pitchFamily="2" charset="0"/>
              </a:rPr>
              <a:t>nồng</a:t>
            </a:r>
            <a:r>
              <a:rPr lang="en-US" dirty="0">
                <a:latin typeface="SFU Futura" panose="00000400000000000000" pitchFamily="2" charset="0"/>
              </a:rPr>
              <a:t> </a:t>
            </a:r>
            <a:r>
              <a:rPr lang="en-US" dirty="0" err="1">
                <a:latin typeface="SFU Futura" panose="00000400000000000000" pitchFamily="2" charset="0"/>
              </a:rPr>
              <a:t>độ</a:t>
            </a:r>
            <a:r>
              <a:rPr lang="en-US" dirty="0">
                <a:latin typeface="SFU Futura" panose="00000400000000000000" pitchFamily="2" charset="0"/>
              </a:rPr>
              <a:t> </a:t>
            </a:r>
            <a:r>
              <a:rPr lang="en-US" dirty="0" err="1">
                <a:latin typeface="SFU Futura" panose="00000400000000000000" pitchFamily="2" charset="0"/>
              </a:rPr>
              <a:t>khí</a:t>
            </a:r>
            <a:r>
              <a:rPr lang="en-US" dirty="0">
                <a:latin typeface="SFU Futura" panose="00000400000000000000" pitchFamily="2" charset="0"/>
              </a:rPr>
              <a:t>) </a:t>
            </a:r>
            <a:r>
              <a:rPr lang="en-US" dirty="0" err="1">
                <a:latin typeface="SFU Futura" panose="00000400000000000000" pitchFamily="2" charset="0"/>
              </a:rPr>
              <a:t>đến</a:t>
            </a:r>
            <a:r>
              <a:rPr lang="en-US" dirty="0">
                <a:latin typeface="SFU Futura" panose="00000400000000000000" pitchFamily="2" charset="0"/>
              </a:rPr>
              <a:t> </a:t>
            </a:r>
            <a:r>
              <a:rPr lang="en-US" dirty="0" err="1">
                <a:latin typeface="SFU Futura" panose="00000400000000000000" pitchFamily="2" charset="0"/>
              </a:rPr>
              <a:t>trung</a:t>
            </a:r>
            <a:r>
              <a:rPr lang="en-US" dirty="0">
                <a:latin typeface="SFU Futura" panose="00000400000000000000" pitchFamily="2" charset="0"/>
              </a:rPr>
              <a:t> </a:t>
            </a:r>
            <a:r>
              <a:rPr lang="en-US" dirty="0" err="1">
                <a:latin typeface="SFU Futura" panose="00000400000000000000" pitchFamily="2" charset="0"/>
              </a:rPr>
              <a:t>tâm</a:t>
            </a:r>
            <a:r>
              <a:rPr lang="en-US" dirty="0">
                <a:latin typeface="SFU Futura" panose="00000400000000000000" pitchFamily="2" charset="0"/>
              </a:rPr>
              <a:t> </a:t>
            </a:r>
            <a:r>
              <a:rPr lang="en-US" dirty="0" err="1">
                <a:latin typeface="SFU Futura" panose="00000400000000000000" pitchFamily="2" charset="0"/>
              </a:rPr>
              <a:t>giám</a:t>
            </a:r>
            <a:r>
              <a:rPr lang="en-US" dirty="0">
                <a:latin typeface="SFU Futura" panose="00000400000000000000" pitchFamily="2" charset="0"/>
              </a:rPr>
              <a:t> </a:t>
            </a:r>
            <a:r>
              <a:rPr lang="en-US" dirty="0" err="1">
                <a:latin typeface="SFU Futura" panose="00000400000000000000" pitchFamily="2" charset="0"/>
              </a:rPr>
              <a:t>sát</a:t>
            </a:r>
            <a:r>
              <a:rPr lang="en-US" dirty="0">
                <a:latin typeface="SFU Futura" panose="00000400000000000000" pitchFamily="2" charset="0"/>
              </a:rPr>
              <a:t> </a:t>
            </a:r>
            <a:r>
              <a:rPr lang="en-US" dirty="0" err="1">
                <a:latin typeface="SFU Futura" panose="00000400000000000000" pitchFamily="2" charset="0"/>
              </a:rPr>
              <a:t>hoặc</a:t>
            </a:r>
            <a:r>
              <a:rPr lang="en-US" dirty="0">
                <a:latin typeface="SFU Futura" panose="00000400000000000000" pitchFamily="2" charset="0"/>
              </a:rPr>
              <a:t> </a:t>
            </a:r>
            <a:r>
              <a:rPr lang="en-US" dirty="0" err="1">
                <a:latin typeface="SFU Futura" panose="00000400000000000000" pitchFamily="2" charset="0"/>
              </a:rPr>
              <a:t>thiết</a:t>
            </a:r>
            <a:r>
              <a:rPr lang="en-US" dirty="0">
                <a:latin typeface="SFU Futura" panose="00000400000000000000" pitchFamily="2" charset="0"/>
              </a:rPr>
              <a:t> </a:t>
            </a:r>
            <a:r>
              <a:rPr lang="en-US" dirty="0" err="1">
                <a:latin typeface="SFU Futura" panose="00000400000000000000" pitchFamily="2" charset="0"/>
              </a:rPr>
              <a:t>bị</a:t>
            </a:r>
            <a:r>
              <a:rPr lang="en-US" dirty="0">
                <a:latin typeface="SFU Futura" panose="00000400000000000000" pitchFamily="2" charset="0"/>
              </a:rPr>
              <a:t> di </a:t>
            </a:r>
            <a:r>
              <a:rPr lang="en-US" dirty="0" err="1">
                <a:latin typeface="SFU Futura" panose="00000400000000000000" pitchFamily="2" charset="0"/>
              </a:rPr>
              <a:t>động</a:t>
            </a:r>
            <a:r>
              <a:rPr lang="en-US" dirty="0">
                <a:latin typeface="SFU Futura" panose="00000400000000000000" pitchFamily="2" charset="0"/>
              </a:rPr>
              <a:t> </a:t>
            </a:r>
            <a:r>
              <a:rPr lang="en-US" dirty="0" err="1">
                <a:latin typeface="SFU Futura" panose="00000400000000000000" pitchFamily="2" charset="0"/>
              </a:rPr>
              <a:t>của</a:t>
            </a:r>
            <a:r>
              <a:rPr lang="en-US" dirty="0">
                <a:latin typeface="SFU Futura" panose="00000400000000000000" pitchFamily="2" charset="0"/>
              </a:rPr>
              <a:t> </a:t>
            </a:r>
            <a:r>
              <a:rPr lang="en-US" dirty="0" err="1">
                <a:latin typeface="SFU Futura" panose="00000400000000000000" pitchFamily="2" charset="0"/>
              </a:rPr>
              <a:t>nhân</a:t>
            </a:r>
            <a:r>
              <a:rPr lang="en-US" dirty="0">
                <a:latin typeface="SFU Futura" panose="00000400000000000000" pitchFamily="2" charset="0"/>
              </a:rPr>
              <a:t> </a:t>
            </a:r>
            <a:r>
              <a:rPr lang="en-US" dirty="0" err="1">
                <a:latin typeface="SFU Futura" panose="00000400000000000000" pitchFamily="2" charset="0"/>
              </a:rPr>
              <a:t>viên</a:t>
            </a:r>
            <a:r>
              <a:rPr lang="en-US" dirty="0">
                <a:latin typeface="SFU Futura" panose="00000400000000000000" pitchFamily="2" charset="0"/>
              </a:rPr>
              <a:t> </a:t>
            </a:r>
            <a:r>
              <a:rPr lang="en-US" dirty="0" err="1">
                <a:latin typeface="SFU Futura" panose="00000400000000000000" pitchFamily="2" charset="0"/>
              </a:rPr>
              <a:t>vận</a:t>
            </a:r>
            <a:r>
              <a:rPr lang="en-US" dirty="0">
                <a:latin typeface="SFU Futura" panose="00000400000000000000" pitchFamily="2" charset="0"/>
              </a:rPr>
              <a:t> </a:t>
            </a:r>
            <a:r>
              <a:rPr lang="en-US" dirty="0" err="1">
                <a:latin typeface="SFU Futura" panose="00000400000000000000" pitchFamily="2" charset="0"/>
              </a:rPr>
              <a:t>hành</a:t>
            </a:r>
            <a:r>
              <a:rPr lang="en-US" dirty="0">
                <a:latin typeface="SFU Futura" panose="00000400000000000000" pitchFamily="2" charset="0"/>
              </a:rPr>
              <a:t>.</a:t>
            </a:r>
          </a:p>
          <a:p>
            <a:pPr lvl="0" algn="just"/>
            <a:endParaRPr lang="en-US" dirty="0">
              <a:latin typeface="SFU Futura" panose="00000400000000000000" pitchFamily="2" charset="0"/>
            </a:endParaRPr>
          </a:p>
        </p:txBody>
      </p:sp>
      <p:sp>
        <p:nvSpPr>
          <p:cNvPr id="4" name="椭圆 55">
            <a:extLst>
              <a:ext uri="{FF2B5EF4-FFF2-40B4-BE49-F238E27FC236}">
                <a16:creationId xmlns:a16="http://schemas.microsoft.com/office/drawing/2014/main" id="{C0365931-E29C-6D60-048C-7624DC0DBECB}"/>
              </a:ext>
            </a:extLst>
          </p:cNvPr>
          <p:cNvSpPr/>
          <p:nvPr/>
        </p:nvSpPr>
        <p:spPr>
          <a:xfrm>
            <a:off x="3422134" y="5429592"/>
            <a:ext cx="976567" cy="976567"/>
          </a:xfrm>
          <a:prstGeom prst="ellipse">
            <a:avLst/>
          </a:prstGeom>
          <a:solidFill>
            <a:schemeClr val="bg2">
              <a:lumMod val="5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vi-VN" altLang="vi-VN" sz="3200" dirty="0">
                <a:solidFill>
                  <a:schemeClr val="bg1"/>
                </a:solidFill>
                <a:latin typeface="Noto Sans"/>
                <a:ea typeface="Noto Sans"/>
              </a:rPr>
              <a:t>0</a:t>
            </a:r>
            <a:r>
              <a:rPr lang="en-US" altLang="vi-VN" sz="3200" dirty="0">
                <a:solidFill>
                  <a:schemeClr val="bg1"/>
                </a:solidFill>
                <a:latin typeface="Noto Sans"/>
                <a:ea typeface="Noto Sans"/>
              </a:rPr>
              <a:t>4</a:t>
            </a:r>
            <a:endParaRPr lang="zh-CN" altLang="en-US" sz="3200" dirty="0">
              <a:solidFill>
                <a:schemeClr val="bg1"/>
              </a:solidFill>
              <a:latin typeface="字魂105号-简雅黑" panose="00000500000000000000" pitchFamily="2" charset="-122"/>
            </a:endParaRPr>
          </a:p>
        </p:txBody>
      </p:sp>
      <p:sp>
        <p:nvSpPr>
          <p:cNvPr id="6" name="椭圆 4">
            <a:extLst>
              <a:ext uri="{FF2B5EF4-FFF2-40B4-BE49-F238E27FC236}">
                <a16:creationId xmlns:a16="http://schemas.microsoft.com/office/drawing/2014/main" id="{F3C8EAD1-EC26-F3E8-71E4-88AB01549D05}"/>
              </a:ext>
            </a:extLst>
          </p:cNvPr>
          <p:cNvSpPr/>
          <p:nvPr/>
        </p:nvSpPr>
        <p:spPr>
          <a:xfrm>
            <a:off x="3328713" y="5335563"/>
            <a:ext cx="1167218" cy="1167218"/>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2">
              <a:lumMod val="50000"/>
              <a:alpha val="46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910309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8.33333E-7 3.7037E-7 L -0.34544 0.59375 " pathEditMode="relative" rAng="0" ptsTypes="AA">
                                      <p:cBhvr>
                                        <p:cTn id="8" dur="1000" spd="-100000" fill="hold"/>
                                        <p:tgtEl>
                                          <p:spTgt spid="7"/>
                                        </p:tgtEl>
                                        <p:attrNameLst>
                                          <p:attrName>ppt_x</p:attrName>
                                          <p:attrName>ppt_y</p:attrName>
                                        </p:attrNameLst>
                                      </p:cBhvr>
                                      <p:rCtr x="-17266" y="29676"/>
                                    </p:animMotion>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500" fill="hold"/>
                                        <p:tgtEl>
                                          <p:spTgt spid="36"/>
                                        </p:tgtEl>
                                        <p:attrNameLst>
                                          <p:attrName>ppt_x</p:attrName>
                                        </p:attrNameLst>
                                      </p:cBhvr>
                                      <p:tavLst>
                                        <p:tav tm="0">
                                          <p:val>
                                            <p:strVal val="1+#ppt_w/2"/>
                                          </p:val>
                                        </p:tav>
                                        <p:tav tm="100000">
                                          <p:val>
                                            <p:strVal val="#ppt_x"/>
                                          </p:val>
                                        </p:tav>
                                      </p:tavLst>
                                    </p:anim>
                                    <p:anim calcmode="lin" valueType="num">
                                      <p:cBhvr additive="base">
                                        <p:cTn id="18" dur="500" fill="hold"/>
                                        <p:tgtEl>
                                          <p:spTgt spid="3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nodeType="afterGroup">
                            <p:stCondLst>
                              <p:cond delay="1000"/>
                            </p:stCondLst>
                            <p:childTnLst>
                              <p:par>
                                <p:cTn id="24" presetID="53" presetClass="entr" presetSubtype="16" fill="hold" grpId="0" nodeType="afterEffect">
                                  <p:stCondLst>
                                    <p:cond delay="0"/>
                                  </p:stCondLst>
                                  <p:iterate type="lt">
                                    <p:tmPct val="10000"/>
                                  </p:iterate>
                                  <p:childTnLst>
                                    <p:set>
                                      <p:cBhvr>
                                        <p:cTn id="25" dur="1" fill="hold">
                                          <p:stCondLst>
                                            <p:cond delay="0"/>
                                          </p:stCondLst>
                                        </p:cTn>
                                        <p:tgtEl>
                                          <p:spTgt spid="32"/>
                                        </p:tgtEl>
                                        <p:attrNameLst>
                                          <p:attrName>style.visibility</p:attrName>
                                        </p:attrNameLst>
                                      </p:cBhvr>
                                      <p:to>
                                        <p:strVal val="visible"/>
                                      </p:to>
                                    </p:set>
                                    <p:anim calcmode="lin" valueType="num">
                                      <p:cBhvr>
                                        <p:cTn id="26" dur="250" fill="hold"/>
                                        <p:tgtEl>
                                          <p:spTgt spid="32"/>
                                        </p:tgtEl>
                                        <p:attrNameLst>
                                          <p:attrName>ppt_w</p:attrName>
                                        </p:attrNameLst>
                                      </p:cBhvr>
                                      <p:tavLst>
                                        <p:tav tm="0">
                                          <p:val>
                                            <p:fltVal val="0"/>
                                          </p:val>
                                        </p:tav>
                                        <p:tav tm="100000">
                                          <p:val>
                                            <p:strVal val="#ppt_w"/>
                                          </p:val>
                                        </p:tav>
                                      </p:tavLst>
                                    </p:anim>
                                    <p:anim calcmode="lin" valueType="num">
                                      <p:cBhvr>
                                        <p:cTn id="27" dur="250" fill="hold"/>
                                        <p:tgtEl>
                                          <p:spTgt spid="32"/>
                                        </p:tgtEl>
                                        <p:attrNameLst>
                                          <p:attrName>ppt_h</p:attrName>
                                        </p:attrNameLst>
                                      </p:cBhvr>
                                      <p:tavLst>
                                        <p:tav tm="0">
                                          <p:val>
                                            <p:fltVal val="0"/>
                                          </p:val>
                                        </p:tav>
                                        <p:tav tm="100000">
                                          <p:val>
                                            <p:strVal val="#ppt_h"/>
                                          </p:val>
                                        </p:tav>
                                      </p:tavLst>
                                    </p:anim>
                                    <p:animEffect transition="in" filter="fade">
                                      <p:cBhvr>
                                        <p:cTn id="28" dur="250"/>
                                        <p:tgtEl>
                                          <p:spTgt spid="32"/>
                                        </p:tgtEl>
                                      </p:cBhvr>
                                    </p:animEffect>
                                  </p:childTnLst>
                                </p:cTn>
                              </p:par>
                            </p:childTnLst>
                          </p:cTn>
                        </p:par>
                      </p:childTnLst>
                    </p:cTn>
                  </p:par>
                  <p:par>
                    <p:cTn id="29" fill="hold" nodeType="clickPar">
                      <p:stCondLst>
                        <p:cond delay="indefinite"/>
                        <p:cond evt="onBegin" delay="0">
                          <p:tn val="28"/>
                        </p:cond>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1+#ppt_w/2"/>
                                          </p:val>
                                        </p:tav>
                                        <p:tav tm="100000">
                                          <p:val>
                                            <p:strVal val="#ppt_x"/>
                                          </p:val>
                                        </p:tav>
                                      </p:tavLst>
                                    </p:anim>
                                    <p:anim calcmode="lin" valueType="num">
                                      <p:cBhvr additive="base">
                                        <p:cTn id="34" dur="500" fill="hold"/>
                                        <p:tgtEl>
                                          <p:spTgt spid="4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par>
                          <p:cTn id="43" fill="hold" nodeType="afterGroup">
                            <p:stCondLst>
                              <p:cond delay="1000"/>
                            </p:stCondLst>
                            <p:childTnLst>
                              <p:par>
                                <p:cTn id="44" presetID="53" presetClass="entr" presetSubtype="16" fill="hold" grpId="0" nodeType="afterEffect">
                                  <p:stCondLst>
                                    <p:cond delay="0"/>
                                  </p:stCondLst>
                                  <p:iterate type="lt">
                                    <p:tmPct val="10000"/>
                                  </p:iterate>
                                  <p:childTnLst>
                                    <p:set>
                                      <p:cBhvr>
                                        <p:cTn id="45" dur="1" fill="hold">
                                          <p:stCondLst>
                                            <p:cond delay="0"/>
                                          </p:stCondLst>
                                        </p:cTn>
                                        <p:tgtEl>
                                          <p:spTgt spid="38"/>
                                        </p:tgtEl>
                                        <p:attrNameLst>
                                          <p:attrName>style.visibility</p:attrName>
                                        </p:attrNameLst>
                                      </p:cBhvr>
                                      <p:to>
                                        <p:strVal val="visible"/>
                                      </p:to>
                                    </p:set>
                                    <p:anim calcmode="lin" valueType="num">
                                      <p:cBhvr>
                                        <p:cTn id="46" dur="250" fill="hold"/>
                                        <p:tgtEl>
                                          <p:spTgt spid="38"/>
                                        </p:tgtEl>
                                        <p:attrNameLst>
                                          <p:attrName>ppt_w</p:attrName>
                                        </p:attrNameLst>
                                      </p:cBhvr>
                                      <p:tavLst>
                                        <p:tav tm="0">
                                          <p:val>
                                            <p:fltVal val="0"/>
                                          </p:val>
                                        </p:tav>
                                        <p:tav tm="100000">
                                          <p:val>
                                            <p:strVal val="#ppt_w"/>
                                          </p:val>
                                        </p:tav>
                                      </p:tavLst>
                                    </p:anim>
                                    <p:anim calcmode="lin" valueType="num">
                                      <p:cBhvr>
                                        <p:cTn id="47" dur="250" fill="hold"/>
                                        <p:tgtEl>
                                          <p:spTgt spid="38"/>
                                        </p:tgtEl>
                                        <p:attrNameLst>
                                          <p:attrName>ppt_h</p:attrName>
                                        </p:attrNameLst>
                                      </p:cBhvr>
                                      <p:tavLst>
                                        <p:tav tm="0">
                                          <p:val>
                                            <p:fltVal val="0"/>
                                          </p:val>
                                        </p:tav>
                                        <p:tav tm="100000">
                                          <p:val>
                                            <p:strVal val="#ppt_h"/>
                                          </p:val>
                                        </p:tav>
                                      </p:tavLst>
                                    </p:anim>
                                    <p:animEffect transition="in" filter="fade">
                                      <p:cBhvr>
                                        <p:cTn id="48" dur="250"/>
                                        <p:tgtEl>
                                          <p:spTgt spid="38"/>
                                        </p:tgtEl>
                                      </p:cBhvr>
                                    </p:animEffect>
                                  </p:childTnLst>
                                </p:cTn>
                              </p:par>
                            </p:childTnLst>
                          </p:cTn>
                        </p:par>
                      </p:childTnLst>
                    </p:cTn>
                  </p:par>
                  <p:par>
                    <p:cTn id="49" fill="hold" nodeType="clickPar">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6"/>
                                        </p:tgtEl>
                                        <p:attrNameLst>
                                          <p:attrName>style.visibility</p:attrName>
                                        </p:attrNameLst>
                                      </p:cBhvr>
                                      <p:to>
                                        <p:strVal val="visible"/>
                                      </p:to>
                                    </p:set>
                                    <p:anim calcmode="lin" valueType="num">
                                      <p:cBhvr additive="base">
                                        <p:cTn id="53" dur="500" fill="hold"/>
                                        <p:tgtEl>
                                          <p:spTgt spid="56"/>
                                        </p:tgtEl>
                                        <p:attrNameLst>
                                          <p:attrName>ppt_x</p:attrName>
                                        </p:attrNameLst>
                                      </p:cBhvr>
                                      <p:tavLst>
                                        <p:tav tm="0">
                                          <p:val>
                                            <p:strVal val="1+#ppt_w/2"/>
                                          </p:val>
                                        </p:tav>
                                        <p:tav tm="100000">
                                          <p:val>
                                            <p:strVal val="#ppt_x"/>
                                          </p:val>
                                        </p:tav>
                                      </p:tavLst>
                                    </p:anim>
                                    <p:anim calcmode="lin" valueType="num">
                                      <p:cBhvr additive="base">
                                        <p:cTn id="54" dur="500" fill="hold"/>
                                        <p:tgtEl>
                                          <p:spTgt spid="5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 calcmode="lin" valueType="num">
                                      <p:cBhvr additive="base">
                                        <p:cTn id="57" dur="500" fill="hold"/>
                                        <p:tgtEl>
                                          <p:spTgt spid="57"/>
                                        </p:tgtEl>
                                        <p:attrNameLst>
                                          <p:attrName>ppt_x</p:attrName>
                                        </p:attrNameLst>
                                      </p:cBhvr>
                                      <p:tavLst>
                                        <p:tav tm="0">
                                          <p:val>
                                            <p:strVal val="1+#ppt_w/2"/>
                                          </p:val>
                                        </p:tav>
                                        <p:tav tm="100000">
                                          <p:val>
                                            <p:strVal val="#ppt_x"/>
                                          </p:val>
                                        </p:tav>
                                      </p:tavLst>
                                    </p:anim>
                                    <p:anim calcmode="lin" valueType="num">
                                      <p:cBhvr additive="base">
                                        <p:cTn id="58" dur="500" fill="hold"/>
                                        <p:tgtEl>
                                          <p:spTgt spid="57"/>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par>
                          <p:cTn id="63" fill="hold" nodeType="afterGroup">
                            <p:stCondLst>
                              <p:cond delay="1000"/>
                            </p:stCondLst>
                            <p:childTnLst>
                              <p:par>
                                <p:cTn id="64" presetID="53" presetClass="entr" presetSubtype="16" fill="hold" grpId="0" nodeType="afterEffect">
                                  <p:stCondLst>
                                    <p:cond delay="0"/>
                                  </p:stCondLst>
                                  <p:iterate type="lt">
                                    <p:tmPct val="10000"/>
                                  </p:iterate>
                                  <p:childTnLst>
                                    <p:set>
                                      <p:cBhvr>
                                        <p:cTn id="65" dur="1" fill="hold">
                                          <p:stCondLst>
                                            <p:cond delay="0"/>
                                          </p:stCondLst>
                                        </p:cTn>
                                        <p:tgtEl>
                                          <p:spTgt spid="54"/>
                                        </p:tgtEl>
                                        <p:attrNameLst>
                                          <p:attrName>style.visibility</p:attrName>
                                        </p:attrNameLst>
                                      </p:cBhvr>
                                      <p:to>
                                        <p:strVal val="visible"/>
                                      </p:to>
                                    </p:set>
                                    <p:anim calcmode="lin" valueType="num">
                                      <p:cBhvr>
                                        <p:cTn id="66" dur="250" fill="hold"/>
                                        <p:tgtEl>
                                          <p:spTgt spid="54"/>
                                        </p:tgtEl>
                                        <p:attrNameLst>
                                          <p:attrName>ppt_w</p:attrName>
                                        </p:attrNameLst>
                                      </p:cBhvr>
                                      <p:tavLst>
                                        <p:tav tm="0">
                                          <p:val>
                                            <p:fltVal val="0"/>
                                          </p:val>
                                        </p:tav>
                                        <p:tav tm="100000">
                                          <p:val>
                                            <p:strVal val="#ppt_w"/>
                                          </p:val>
                                        </p:tav>
                                      </p:tavLst>
                                    </p:anim>
                                    <p:anim calcmode="lin" valueType="num">
                                      <p:cBhvr>
                                        <p:cTn id="67" dur="250" fill="hold"/>
                                        <p:tgtEl>
                                          <p:spTgt spid="54"/>
                                        </p:tgtEl>
                                        <p:attrNameLst>
                                          <p:attrName>ppt_h</p:attrName>
                                        </p:attrNameLst>
                                      </p:cBhvr>
                                      <p:tavLst>
                                        <p:tav tm="0">
                                          <p:val>
                                            <p:fltVal val="0"/>
                                          </p:val>
                                        </p:tav>
                                        <p:tav tm="100000">
                                          <p:val>
                                            <p:strVal val="#ppt_h"/>
                                          </p:val>
                                        </p:tav>
                                      </p:tavLst>
                                    </p:anim>
                                    <p:animEffect transition="in" filter="fade">
                                      <p:cBhvr>
                                        <p:cTn id="68" dur="250"/>
                                        <p:tgtEl>
                                          <p:spTgt spid="54"/>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1+#ppt_w/2"/>
                                          </p:val>
                                        </p:tav>
                                        <p:tav tm="100000">
                                          <p:val>
                                            <p:strVal val="#ppt_x"/>
                                          </p:val>
                                        </p:tav>
                                      </p:tavLst>
                                    </p:anim>
                                    <p:anim calcmode="lin" valueType="num">
                                      <p:cBhvr additive="base">
                                        <p:cTn id="74" dur="500" fill="hold"/>
                                        <p:tgtEl>
                                          <p:spTgt spid="4"/>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additive="base">
                                        <p:cTn id="77" dur="500" fill="hold"/>
                                        <p:tgtEl>
                                          <p:spTgt spid="6"/>
                                        </p:tgtEl>
                                        <p:attrNameLst>
                                          <p:attrName>ppt_x</p:attrName>
                                        </p:attrNameLst>
                                      </p:cBhvr>
                                      <p:tavLst>
                                        <p:tav tm="0">
                                          <p:val>
                                            <p:strVal val="1+#ppt_w/2"/>
                                          </p:val>
                                        </p:tav>
                                        <p:tav tm="100000">
                                          <p:val>
                                            <p:strVal val="#ppt_x"/>
                                          </p:val>
                                        </p:tav>
                                      </p:tavLst>
                                    </p:anim>
                                    <p:anim calcmode="lin" valueType="num">
                                      <p:cBhvr additive="base">
                                        <p:cTn id="78" dur="500" fill="hold"/>
                                        <p:tgtEl>
                                          <p:spTgt spid="6"/>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22" presetClass="entr" presetSubtype="8" fill="hold" grpId="0" nodeType="after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wipe(left)">
                                      <p:cBhvr>
                                        <p:cTn id="82" dur="500"/>
                                        <p:tgtEl>
                                          <p:spTgt spid="2"/>
                                        </p:tgtEl>
                                      </p:cBhvr>
                                    </p:animEffect>
                                  </p:childTnLst>
                                </p:cTn>
                              </p:par>
                            </p:childTnLst>
                          </p:cTn>
                        </p:par>
                        <p:par>
                          <p:cTn id="83" fill="hold">
                            <p:stCondLst>
                              <p:cond delay="1000"/>
                            </p:stCondLst>
                            <p:childTnLst>
                              <p:par>
                                <p:cTn id="84" presetID="53" presetClass="entr" presetSubtype="16" fill="hold" grpId="0" nodeType="afterEffect">
                                  <p:stCondLst>
                                    <p:cond delay="0"/>
                                  </p:stCondLst>
                                  <p:iterate type="lt">
                                    <p:tmPct val="10000"/>
                                  </p:iterate>
                                  <p:childTnLst>
                                    <p:set>
                                      <p:cBhvr>
                                        <p:cTn id="85" dur="1" fill="hold">
                                          <p:stCondLst>
                                            <p:cond delay="0"/>
                                          </p:stCondLst>
                                        </p:cTn>
                                        <p:tgtEl>
                                          <p:spTgt spid="3"/>
                                        </p:tgtEl>
                                        <p:attrNameLst>
                                          <p:attrName>style.visibility</p:attrName>
                                        </p:attrNameLst>
                                      </p:cBhvr>
                                      <p:to>
                                        <p:strVal val="visible"/>
                                      </p:to>
                                    </p:set>
                                    <p:anim calcmode="lin" valueType="num">
                                      <p:cBhvr>
                                        <p:cTn id="86" dur="250" fill="hold"/>
                                        <p:tgtEl>
                                          <p:spTgt spid="3"/>
                                        </p:tgtEl>
                                        <p:attrNameLst>
                                          <p:attrName>ppt_w</p:attrName>
                                        </p:attrNameLst>
                                      </p:cBhvr>
                                      <p:tavLst>
                                        <p:tav tm="0">
                                          <p:val>
                                            <p:fltVal val="0"/>
                                          </p:val>
                                        </p:tav>
                                        <p:tav tm="100000">
                                          <p:val>
                                            <p:strVal val="#ppt_w"/>
                                          </p:val>
                                        </p:tav>
                                      </p:tavLst>
                                    </p:anim>
                                    <p:anim calcmode="lin" valueType="num">
                                      <p:cBhvr>
                                        <p:cTn id="87" dur="250" fill="hold"/>
                                        <p:tgtEl>
                                          <p:spTgt spid="3"/>
                                        </p:tgtEl>
                                        <p:attrNameLst>
                                          <p:attrName>ppt_h</p:attrName>
                                        </p:attrNameLst>
                                      </p:cBhvr>
                                      <p:tavLst>
                                        <p:tav tm="0">
                                          <p:val>
                                            <p:fltVal val="0"/>
                                          </p:val>
                                        </p:tav>
                                        <p:tav tm="100000">
                                          <p:val>
                                            <p:strVal val="#ppt_h"/>
                                          </p:val>
                                        </p:tav>
                                      </p:tavLst>
                                    </p:anim>
                                    <p:animEffect transition="in" filter="fade">
                                      <p:cBhvr>
                                        <p:cTn id="88"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8" grpId="0" animBg="1"/>
      <p:bldP spid="29" grpId="0" animBg="1"/>
      <p:bldP spid="32" grpId="0"/>
      <p:bldP spid="35" grpId="0" animBg="1"/>
      <p:bldP spid="36" grpId="0" animBg="1"/>
      <p:bldP spid="38" grpId="0"/>
      <p:bldP spid="40" grpId="0" animBg="1"/>
      <p:bldP spid="42" grpId="0" animBg="1"/>
      <p:bldP spid="54" grpId="0"/>
      <p:bldP spid="56" grpId="0" animBg="1"/>
      <p:bldP spid="57" grpId="0" animBg="1"/>
      <p:bldP spid="2" grpId="0" animBg="1"/>
      <p:bldP spid="3" grpId="0"/>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152651" y="1925381"/>
            <a:ext cx="9886698" cy="4480240"/>
            <a:chOff x="1474030" y="1865467"/>
            <a:chExt cx="3845908" cy="3979984"/>
          </a:xfrm>
        </p:grpSpPr>
        <p:sp>
          <p:nvSpPr>
            <p:cNvPr id="33" name="TextBox 18"/>
            <p:cNvSpPr txBox="1"/>
            <p:nvPr/>
          </p:nvSpPr>
          <p:spPr>
            <a:xfrm>
              <a:off x="1696039" y="2045551"/>
              <a:ext cx="945314" cy="646331"/>
            </a:xfrm>
            <a:prstGeom prst="rect">
              <a:avLst/>
            </a:prstGeom>
            <a:noFill/>
          </p:spPr>
          <p:txBody>
            <a:bodyPr>
              <a:normAutofit/>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vi-VN" altLang="vi-VN" sz="3600" dirty="0">
                  <a:solidFill>
                    <a:schemeClr val="bg1"/>
                  </a:solidFill>
                  <a:latin typeface="Noto Sans"/>
                  <a:ea typeface="Noto Sans"/>
                </a:rPr>
                <a:t>01</a:t>
              </a:r>
              <a:r>
                <a:rPr lang="en-US" altLang="vi-VN" sz="3600" dirty="0">
                  <a:solidFill>
                    <a:schemeClr val="bg1"/>
                  </a:solidFill>
                  <a:latin typeface="Noto Sans"/>
                  <a:ea typeface="Noto Sans"/>
                </a:rPr>
                <a:t>02</a:t>
              </a:r>
              <a:endParaRPr lang="en-US" altLang="zh-CN" sz="3600" dirty="0">
                <a:solidFill>
                  <a:schemeClr val="bg1"/>
                </a:solidFill>
                <a:latin typeface="字魂105号-简雅黑" panose="00000500000000000000" pitchFamily="2" charset="-122"/>
                <a:ea typeface="字魂105号-简雅黑" panose="00000500000000000000" pitchFamily="2" charset="-122"/>
              </a:endParaRPr>
            </a:p>
          </p:txBody>
        </p:sp>
        <p:sp>
          <p:nvSpPr>
            <p:cNvPr id="34" name="文本框 33"/>
            <p:cNvSpPr txBox="1"/>
            <p:nvPr/>
          </p:nvSpPr>
          <p:spPr>
            <a:xfrm>
              <a:off x="1474030" y="3137398"/>
              <a:ext cx="3686155" cy="2708053"/>
            </a:xfrm>
            <a:prstGeom prst="rect">
              <a:avLst/>
            </a:prstGeom>
            <a:noFill/>
          </p:spPr>
          <p:txBody>
            <a:bodyPr wrap="square" rtlCol="0">
              <a:noAutofit/>
            </a:bodyPr>
            <a:lstStyle/>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tự</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hành</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một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nền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tảng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robot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bốn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bánh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bánh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có</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khả</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năng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môi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trường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tế</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Tích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hợp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như</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MQ-2, MQ-5,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hồng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(NDIR)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đo</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nồng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hỗ</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trợ</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Gồm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siêu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LiDAR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chướng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bản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đồ</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hóa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môi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trường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Module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nghệ</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IMU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SLAM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xử</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lý</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vi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như</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Raspberry Pi, Arduino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Jetson Nano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thập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lvl="0" indent="-342900" algn="just">
                <a:lnSpc>
                  <a:spcPct val="130000"/>
                </a:lnSpc>
                <a:buFont typeface="Symbol" panose="05050102010706020507" pitchFamily="18" charset="2"/>
                <a:buChar char=""/>
              </a:pPr>
              <a:endParaRPr lang="en-US" sz="1400" dirty="0">
                <a:effectLst/>
                <a:latin typeface="SFU Futura" panose="00000400000000000000" pitchFamily="2" charset="0"/>
                <a:ea typeface="Calibri" panose="020F0502020204030204" pitchFamily="34" charset="0"/>
                <a:cs typeface="Cordia New" panose="020B0304020202020204" pitchFamily="34" charset="-34"/>
              </a:endParaRPr>
            </a:p>
          </p:txBody>
        </p:sp>
        <p:sp>
          <p:nvSpPr>
            <p:cNvPr id="7" name="矩形 6"/>
            <p:cNvSpPr/>
            <p:nvPr/>
          </p:nvSpPr>
          <p:spPr>
            <a:xfrm>
              <a:off x="1928084" y="1941639"/>
              <a:ext cx="1719139" cy="354025"/>
            </a:xfrm>
            <a:prstGeom prst="rect">
              <a:avLst/>
            </a:prstGeom>
          </p:spPr>
          <p:txBody>
            <a:bodyPr wrap="none">
              <a:normAutofit/>
            </a:bodyPr>
            <a:lstStyle/>
            <a:p>
              <a:pPr algn="just">
                <a:lnSpc>
                  <a:spcPct val="130000"/>
                </a:lnSpc>
              </a:pPr>
              <a:r>
                <a:rPr lang="en-US" sz="1400" b="1" dirty="0" err="1">
                  <a:effectLst/>
                  <a:latin typeface="SFU Futura" panose="00000400000000000000" pitchFamily="2" charset="0"/>
                  <a:ea typeface="Times New Roman" panose="02020603050405020304" pitchFamily="18" charset="0"/>
                </a:rPr>
                <a:t>Giải</a:t>
              </a:r>
              <a:r>
                <a:rPr lang="en-US" sz="1400" b="1" dirty="0">
                  <a:effectLst/>
                  <a:latin typeface="SFU Futura" panose="00000400000000000000" pitchFamily="2" charset="0"/>
                  <a:ea typeface="Times New Roman" panose="02020603050405020304" pitchFamily="18" charset="0"/>
                </a:rPr>
                <a:t> Pháp </a:t>
              </a:r>
              <a:r>
                <a:rPr lang="en-US" sz="1400" b="1" dirty="0" err="1">
                  <a:effectLst/>
                  <a:latin typeface="SFU Futura" panose="00000400000000000000" pitchFamily="2" charset="0"/>
                  <a:ea typeface="Times New Roman" panose="02020603050405020304" pitchFamily="18" charset="0"/>
                </a:rPr>
                <a:t>Phần</a:t>
              </a:r>
              <a:r>
                <a:rPr lang="en-US" sz="1400" b="1" dirty="0">
                  <a:effectLst/>
                  <a:latin typeface="SFU Futura" panose="00000400000000000000" pitchFamily="2" charset="0"/>
                  <a:ea typeface="Times New Roman" panose="02020603050405020304" pitchFamily="18" charset="0"/>
                </a:rPr>
                <a:t> </a:t>
              </a:r>
              <a:r>
                <a:rPr lang="en-US" sz="1400" b="1" dirty="0" err="1">
                  <a:effectLst/>
                  <a:latin typeface="SFU Futura" panose="00000400000000000000" pitchFamily="2" charset="0"/>
                  <a:ea typeface="Times New Roman" panose="02020603050405020304" pitchFamily="18" charset="0"/>
                </a:rPr>
                <a:t>Cứng</a:t>
              </a:r>
              <a:endParaRPr lang="en-US" sz="1400" dirty="0">
                <a:effectLst/>
                <a:latin typeface="SFU Futura" panose="00000400000000000000" pitchFamily="2" charset="0"/>
                <a:ea typeface="Times New Roman" panose="02020603050405020304" pitchFamily="18" charset="0"/>
              </a:endParaRPr>
            </a:p>
          </p:txBody>
        </p:sp>
        <p:cxnSp>
          <p:nvCxnSpPr>
            <p:cNvPr id="9" name="直接连接符 8"/>
            <p:cNvCxnSpPr>
              <a:cxnSpLocks/>
            </p:cNvCxnSpPr>
            <p:nvPr/>
          </p:nvCxnSpPr>
          <p:spPr>
            <a:xfrm>
              <a:off x="1928084" y="1865467"/>
              <a:ext cx="3391854"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796027" y="452379"/>
            <a:ext cx="9470717" cy="1010312"/>
            <a:chOff x="3891760" y="482984"/>
            <a:chExt cx="8692005" cy="1010312"/>
          </a:xfrm>
        </p:grpSpPr>
        <p:sp>
          <p:nvSpPr>
            <p:cNvPr id="49" name="文本框 48"/>
            <p:cNvSpPr txBox="1"/>
            <p:nvPr/>
          </p:nvSpPr>
          <p:spPr>
            <a:xfrm>
              <a:off x="3891760" y="482984"/>
              <a:ext cx="2119982" cy="446380"/>
            </a:xfrm>
            <a:prstGeom prst="rect">
              <a:avLst/>
            </a:prstGeom>
            <a:noFill/>
          </p:spPr>
          <p:txBody>
            <a:bodyPr wrap="none" rtlCol="0">
              <a:normAutofit/>
            </a:bodyPr>
            <a:lstStyle/>
            <a:p>
              <a:pPr algn="ctr"/>
              <a:r>
                <a:rPr lang="en-US" altLang="vi-VN" sz="2300" b="1" dirty="0" err="1">
                  <a:solidFill>
                    <a:schemeClr val="tx1">
                      <a:lumMod val="85000"/>
                      <a:lumOff val="15000"/>
                    </a:schemeClr>
                  </a:solidFill>
                  <a:latin typeface="SFU Futura" panose="00000400000000000000" pitchFamily="2" charset="0"/>
                  <a:ea typeface="Noto Sans"/>
                </a:rPr>
                <a:t>Giải</a:t>
              </a:r>
              <a:r>
                <a:rPr lang="en-US" altLang="vi-VN" sz="2300" b="1" dirty="0">
                  <a:solidFill>
                    <a:schemeClr val="tx1">
                      <a:lumMod val="85000"/>
                      <a:lumOff val="15000"/>
                    </a:schemeClr>
                  </a:solidFill>
                  <a:latin typeface="SFU Futura" panose="00000400000000000000" pitchFamily="2" charset="0"/>
                  <a:ea typeface="Noto Sans"/>
                </a:rPr>
                <a:t> Pháp</a:t>
              </a:r>
              <a:endParaRPr lang="vi-VN" altLang="vi-VN" sz="2300" b="1" dirty="0">
                <a:solidFill>
                  <a:schemeClr val="tx1">
                    <a:lumMod val="85000"/>
                    <a:lumOff val="15000"/>
                  </a:schemeClr>
                </a:solidFill>
                <a:latin typeface="Noto Sans"/>
                <a:ea typeface="Noto Sans"/>
              </a:endParaRPr>
            </a:p>
          </p:txBody>
        </p:sp>
        <p:sp>
          <p:nvSpPr>
            <p:cNvPr id="50" name="文本框 49"/>
            <p:cNvSpPr txBox="1"/>
            <p:nvPr/>
          </p:nvSpPr>
          <p:spPr>
            <a:xfrm>
              <a:off x="4144781" y="875268"/>
              <a:ext cx="8438984" cy="618028"/>
            </a:xfrm>
            <a:prstGeom prst="rect">
              <a:avLst/>
            </a:prstGeom>
            <a:noFill/>
          </p:spPr>
          <p:txBody>
            <a:bodyPr wrap="square" rtlCol="0">
              <a:noAutofit/>
            </a:bodyPr>
            <a:lstStyle/>
            <a:p>
              <a:pPr indent="228600" algn="just">
                <a:lnSpc>
                  <a:spcPct val="130000"/>
                </a:lnSpc>
              </a:pPr>
              <a:r>
                <a:rPr lang="vi-VN" sz="1600" dirty="0">
                  <a:effectLst/>
                  <a:latin typeface="SFU Futura" panose="00000400000000000000" pitchFamily="2" charset="0"/>
                  <a:ea typeface="Times New Roman" panose="02020603050405020304" pitchFamily="18" charset="0"/>
                </a:rPr>
                <a:t>Để đáp ứng các yêu cầu trên, hệ thống xe tự hành phát hiện và định vị vị trí rò rỉ khí gas sẽ được thiết kế theo hướng tích hợp công nghệ cảm biến, điều khiển tự động và xử lý dữ liệu thông minh. Cụ thể:</a:t>
              </a:r>
              <a:endParaRPr lang="en-US" sz="1600" dirty="0">
                <a:effectLst/>
                <a:latin typeface="SFU Futura" panose="00000400000000000000" pitchFamily="2" charset="0"/>
                <a:ea typeface="Times New Roman" panose="02020603050405020304" pitchFamily="18" charset="0"/>
              </a:endParaRPr>
            </a:p>
          </p:txBody>
        </p:sp>
      </p:grpSp>
      <p:sp>
        <p:nvSpPr>
          <p:cNvPr id="5" name="Freeform 25">
            <a:extLst>
              <a:ext uri="{FF2B5EF4-FFF2-40B4-BE49-F238E27FC236}">
                <a16:creationId xmlns:a16="http://schemas.microsoft.com/office/drawing/2014/main" id="{E9F6B20C-EF12-F131-4863-A5816714FA08}"/>
              </a:ext>
            </a:extLst>
          </p:cNvPr>
          <p:cNvSpPr/>
          <p:nvPr/>
        </p:nvSpPr>
        <p:spPr bwMode="auto">
          <a:xfrm>
            <a:off x="1152651" y="1908207"/>
            <a:ext cx="1139938" cy="1236675"/>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bg2">
              <a:lumMod val="50000"/>
            </a:schemeClr>
          </a:solidFill>
          <a:ln>
            <a:noFill/>
          </a:ln>
          <a:effectLst>
            <a:outerShdw blurRad="38100" dist="38100" dir="2700000" algn="tl" rotWithShape="0">
              <a:prstClr val="black">
                <a:alpha val="43000"/>
              </a:prstClr>
            </a:outerShdw>
          </a:effectLst>
        </p:spPr>
        <p:txBody>
          <a:bodyPr/>
          <a:lstStyle/>
          <a:p>
            <a:pPr fontAlgn="auto">
              <a:spcBef>
                <a:spcPct val="0"/>
              </a:spcBef>
              <a:spcAft>
                <a:spcPct val="0"/>
              </a:spcAft>
              <a:defRPr/>
            </a:pPr>
            <a:endParaRPr lang="en-US" dirty="0">
              <a:latin typeface="+mn-lt"/>
              <a:cs typeface="+mn-cs"/>
            </a:endParaRPr>
          </a:p>
        </p:txBody>
      </p:sp>
      <p:sp>
        <p:nvSpPr>
          <p:cNvPr id="6" name="TextBox 18">
            <a:extLst>
              <a:ext uri="{FF2B5EF4-FFF2-40B4-BE49-F238E27FC236}">
                <a16:creationId xmlns:a16="http://schemas.microsoft.com/office/drawing/2014/main" id="{367340A9-BCBE-7538-4697-E62C573E2982}"/>
              </a:ext>
            </a:extLst>
          </p:cNvPr>
          <p:cNvSpPr txBox="1"/>
          <p:nvPr/>
        </p:nvSpPr>
        <p:spPr>
          <a:xfrm>
            <a:off x="1347275" y="2206423"/>
            <a:ext cx="945314" cy="598925"/>
          </a:xfrm>
          <a:prstGeom prst="rect">
            <a:avLst/>
          </a:prstGeom>
          <a:noFill/>
        </p:spPr>
        <p:txBody>
          <a:bodyPr>
            <a:normAutofit lnSpcReduction="10000"/>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vi-VN" altLang="vi-VN" sz="3600" dirty="0">
                <a:solidFill>
                  <a:schemeClr val="bg1"/>
                </a:solidFill>
                <a:latin typeface="Noto Sans"/>
                <a:ea typeface="Noto Sans"/>
              </a:rPr>
              <a:t>0</a:t>
            </a:r>
            <a:r>
              <a:rPr lang="en-US" altLang="vi-VN" sz="3600" dirty="0">
                <a:solidFill>
                  <a:schemeClr val="bg1"/>
                </a:solidFill>
                <a:latin typeface="Noto Sans"/>
                <a:ea typeface="Noto Sans"/>
              </a:rPr>
              <a:t>1</a:t>
            </a:r>
            <a:endParaRPr lang="en-US" altLang="zh-CN" sz="3600" dirty="0">
              <a:solidFill>
                <a:schemeClr val="bg1"/>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12871992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FEA2F-7E5C-788A-0B01-D4FC86B146EA}"/>
            </a:ext>
          </a:extLst>
        </p:cNvPr>
        <p:cNvGrpSpPr/>
        <p:nvPr/>
      </p:nvGrpSpPr>
      <p:grpSpPr>
        <a:xfrm>
          <a:off x="0" y="0"/>
          <a:ext cx="0" cy="0"/>
          <a:chOff x="0" y="0"/>
          <a:chExt cx="0" cy="0"/>
        </a:xfrm>
      </p:grpSpPr>
      <p:grpSp>
        <p:nvGrpSpPr>
          <p:cNvPr id="11" name="组合 10">
            <a:extLst>
              <a:ext uri="{FF2B5EF4-FFF2-40B4-BE49-F238E27FC236}">
                <a16:creationId xmlns:a16="http://schemas.microsoft.com/office/drawing/2014/main" id="{B1B1A81E-85D2-58C0-C8B9-67E49974F362}"/>
              </a:ext>
            </a:extLst>
          </p:cNvPr>
          <p:cNvGrpSpPr/>
          <p:nvPr/>
        </p:nvGrpSpPr>
        <p:grpSpPr>
          <a:xfrm>
            <a:off x="1152651" y="1925380"/>
            <a:ext cx="9886698" cy="4587707"/>
            <a:chOff x="1474030" y="1865467"/>
            <a:chExt cx="3845908" cy="3773134"/>
          </a:xfrm>
        </p:grpSpPr>
        <p:sp>
          <p:nvSpPr>
            <p:cNvPr id="33" name="TextBox 18">
              <a:extLst>
                <a:ext uri="{FF2B5EF4-FFF2-40B4-BE49-F238E27FC236}">
                  <a16:creationId xmlns:a16="http://schemas.microsoft.com/office/drawing/2014/main" id="{CBFCE063-FDD4-106A-BB12-9055CCF8236D}"/>
                </a:ext>
              </a:extLst>
            </p:cNvPr>
            <p:cNvSpPr txBox="1"/>
            <p:nvPr/>
          </p:nvSpPr>
          <p:spPr>
            <a:xfrm>
              <a:off x="1696039" y="2045551"/>
              <a:ext cx="945314" cy="646331"/>
            </a:xfrm>
            <a:prstGeom prst="rect">
              <a:avLst/>
            </a:prstGeom>
            <a:noFill/>
          </p:spPr>
          <p:txBody>
            <a:bodyPr>
              <a:normAutofit/>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vi-VN" altLang="vi-VN" sz="3600" dirty="0">
                  <a:solidFill>
                    <a:schemeClr val="bg1"/>
                  </a:solidFill>
                  <a:latin typeface="Noto Sans"/>
                  <a:ea typeface="Noto Sans"/>
                </a:rPr>
                <a:t>01</a:t>
              </a:r>
              <a:r>
                <a:rPr lang="en-US" altLang="vi-VN" sz="3600" dirty="0">
                  <a:solidFill>
                    <a:schemeClr val="bg1"/>
                  </a:solidFill>
                  <a:latin typeface="Noto Sans"/>
                  <a:ea typeface="Noto Sans"/>
                </a:rPr>
                <a:t>02</a:t>
              </a:r>
              <a:endParaRPr lang="en-US" altLang="zh-CN" sz="3600" dirty="0">
                <a:solidFill>
                  <a:schemeClr val="bg1"/>
                </a:solidFill>
                <a:latin typeface="字魂105号-简雅黑" panose="00000500000000000000" pitchFamily="2" charset="-122"/>
                <a:ea typeface="字魂105号-简雅黑" panose="00000500000000000000" pitchFamily="2" charset="-122"/>
              </a:endParaRPr>
            </a:p>
          </p:txBody>
        </p:sp>
        <p:sp>
          <p:nvSpPr>
            <p:cNvPr id="34" name="文本框 33">
              <a:extLst>
                <a:ext uri="{FF2B5EF4-FFF2-40B4-BE49-F238E27FC236}">
                  <a16:creationId xmlns:a16="http://schemas.microsoft.com/office/drawing/2014/main" id="{669ABBAF-CF74-5EA2-B32F-D2EB7AEFCD51}"/>
                </a:ext>
              </a:extLst>
            </p:cNvPr>
            <p:cNvSpPr txBox="1"/>
            <p:nvPr/>
          </p:nvSpPr>
          <p:spPr>
            <a:xfrm>
              <a:off x="1474030" y="2930548"/>
              <a:ext cx="3686155" cy="2708053"/>
            </a:xfrm>
            <a:prstGeom prst="rect">
              <a:avLst/>
            </a:prstGeom>
            <a:noFill/>
          </p:spPr>
          <p:txBody>
            <a:bodyPr wrap="square" rtlCol="0">
              <a:noAutofit/>
            </a:bodyPr>
            <a:lstStyle/>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Thuật</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toán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gas:</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Xây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dựng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toán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tín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từ</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cảm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biến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mức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nguy</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hiểm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loại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phát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hiện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Hệ</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thống</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khiển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thuật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toán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điều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hướng</a:t>
              </a:r>
              <a:r>
                <a:rPr lang="en-US" sz="1400" i="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giúp</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xe</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di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chuyển</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ưu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trong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khu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vực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giám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dụng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GPS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để</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xác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định</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tọa</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độ</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vị</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trí</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rò</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rỉ</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Aft>
                  <a:spcPts val="800"/>
                </a:spcAft>
                <a:buSzPts val="1000"/>
                <a:buFont typeface="Symbol" panose="05050102010706020507" pitchFamily="18" charset="2"/>
                <a:buChar char=""/>
                <a:tabLst>
                  <a:tab pos="457200" algn="l"/>
                </a:tabLst>
              </a:pP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Giao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tiếp</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và</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truyền</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dữ</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Dữ</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liệu</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sẽ</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được</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gửi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về</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trung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tâm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giám</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sát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thông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qua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kết</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nối</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Wi-Fi, LoRa </a:t>
              </a:r>
              <a:r>
                <a:rPr lang="en-US" sz="1400" b="1" dirty="0" err="1">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hoặc</a:t>
              </a:r>
              <a:r>
                <a:rPr lang="en-US" sz="1400" b="1"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 GSM/4G</a:t>
              </a:r>
              <a:r>
                <a:rPr lang="en-US" sz="1400" dirty="0">
                  <a:solidFill>
                    <a:srgbClr val="000000"/>
                  </a:solidFill>
                  <a:effectLst/>
                  <a:latin typeface="SFU Futura" panose="00000400000000000000" pitchFamily="2" charset="0"/>
                  <a:ea typeface="Calibri" panose="020F0502020204030204" pitchFamily="34" charset="0"/>
                  <a:cs typeface="Times New Roman" panose="02020603050405020304" pitchFamily="18" charset="0"/>
                </a:rPr>
                <a:t>.</a:t>
              </a:r>
              <a:endParaRPr lang="en-US" sz="1400" dirty="0">
                <a:effectLst/>
                <a:latin typeface="SFU Futura" panose="00000400000000000000" pitchFamily="2" charset="0"/>
                <a:ea typeface="Calibri" panose="020F0502020204030204" pitchFamily="34" charset="0"/>
                <a:cs typeface="Times New Roman" panose="02020603050405020304" pitchFamily="18" charset="0"/>
              </a:endParaRPr>
            </a:p>
            <a:p>
              <a:pPr marL="285750" indent="-285750">
                <a:spcBef>
                  <a:spcPts val="600"/>
                </a:spcBef>
                <a:buFont typeface="Arial" panose="020B0604020202020204" pitchFamily="34" charset="0"/>
                <a:buChar char="•"/>
              </a:pPr>
              <a:r>
                <a:rPr lang="en-US" sz="1400" b="1" dirty="0">
                  <a:solidFill>
                    <a:srgbClr val="000000"/>
                  </a:solidFill>
                  <a:effectLst/>
                  <a:latin typeface="SFU Futura" panose="00000400000000000000" pitchFamily="2" charset="0"/>
                  <a:ea typeface="Calibri" panose="020F0502020204030204" pitchFamily="34" charset="0"/>
                </a:rPr>
                <a:t>Giao </a:t>
              </a:r>
              <a:r>
                <a:rPr lang="en-US" sz="1400" b="1" dirty="0" err="1">
                  <a:solidFill>
                    <a:srgbClr val="000000"/>
                  </a:solidFill>
                  <a:effectLst/>
                  <a:latin typeface="SFU Futura" panose="00000400000000000000" pitchFamily="2" charset="0"/>
                  <a:ea typeface="Calibri" panose="020F0502020204030204" pitchFamily="34" charset="0"/>
                </a:rPr>
                <a:t>diện</a:t>
              </a:r>
              <a:r>
                <a:rPr lang="en-US" sz="1400" b="1" dirty="0">
                  <a:solidFill>
                    <a:srgbClr val="000000"/>
                  </a:solidFill>
                  <a:effectLst/>
                  <a:latin typeface="SFU Futura" panose="00000400000000000000" pitchFamily="2" charset="0"/>
                  <a:ea typeface="Calibri" panose="020F0502020204030204" pitchFamily="34" charset="0"/>
                </a:rPr>
                <a:t> </a:t>
              </a:r>
              <a:r>
                <a:rPr lang="en-US" sz="1400" b="1" dirty="0" err="1">
                  <a:solidFill>
                    <a:srgbClr val="000000"/>
                  </a:solidFill>
                  <a:effectLst/>
                  <a:latin typeface="SFU Futura" panose="00000400000000000000" pitchFamily="2" charset="0"/>
                  <a:ea typeface="Calibri" panose="020F0502020204030204" pitchFamily="34" charset="0"/>
                </a:rPr>
                <a:t>người</a:t>
              </a:r>
              <a:r>
                <a:rPr lang="en-US" sz="1400" b="1" dirty="0">
                  <a:solidFill>
                    <a:srgbClr val="000000"/>
                  </a:solidFill>
                  <a:effectLst/>
                  <a:latin typeface="SFU Futura" panose="00000400000000000000" pitchFamily="2" charset="0"/>
                  <a:ea typeface="Calibri" panose="020F0502020204030204" pitchFamily="34" charset="0"/>
                </a:rPr>
                <a:t> </a:t>
              </a:r>
              <a:r>
                <a:rPr lang="en-US" sz="1400" b="1" dirty="0" err="1">
                  <a:solidFill>
                    <a:srgbClr val="000000"/>
                  </a:solidFill>
                  <a:effectLst/>
                  <a:latin typeface="SFU Futura" panose="00000400000000000000" pitchFamily="2" charset="0"/>
                  <a:ea typeface="Calibri" panose="020F0502020204030204" pitchFamily="34" charset="0"/>
                </a:rPr>
                <a:t>dùng</a:t>
              </a:r>
              <a:r>
                <a:rPr lang="en-US" sz="1400" b="1" dirty="0">
                  <a:solidFill>
                    <a:srgbClr val="000000"/>
                  </a:solidFill>
                  <a:effectLst/>
                  <a:latin typeface="SFU Futura" panose="00000400000000000000" pitchFamily="2" charset="0"/>
                  <a:ea typeface="Calibri" panose="020F0502020204030204" pitchFamily="34" charset="0"/>
                </a:rPr>
                <a:t>:</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Xây</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dựng</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ứng</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dụng</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trên</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máy</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tính</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hoặc</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điện</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thoại</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để</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hiển</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thị</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thông</a:t>
              </a:r>
              <a:r>
                <a:rPr lang="en-US" sz="1400" dirty="0">
                  <a:solidFill>
                    <a:srgbClr val="000000"/>
                  </a:solidFill>
                  <a:effectLst/>
                  <a:latin typeface="SFU Futura" panose="00000400000000000000" pitchFamily="2" charset="0"/>
                  <a:ea typeface="Calibri" panose="020F0502020204030204" pitchFamily="34" charset="0"/>
                </a:rPr>
                <a:t> tin </a:t>
              </a:r>
              <a:r>
                <a:rPr lang="en-US" sz="1400" dirty="0" err="1">
                  <a:solidFill>
                    <a:srgbClr val="000000"/>
                  </a:solidFill>
                  <a:effectLst/>
                  <a:latin typeface="SFU Futura" panose="00000400000000000000" pitchFamily="2" charset="0"/>
                  <a:ea typeface="Calibri" panose="020F0502020204030204" pitchFamily="34" charset="0"/>
                </a:rPr>
                <a:t>vị</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trí</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rò</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rỉ</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mức</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độ</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nguy</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hiểm</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và</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cung</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cấp</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cảnh</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báo</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kịp</a:t>
              </a:r>
              <a:r>
                <a:rPr lang="en-US" sz="1400" dirty="0">
                  <a:solidFill>
                    <a:srgbClr val="000000"/>
                  </a:solidFill>
                  <a:effectLst/>
                  <a:latin typeface="SFU Futura" panose="00000400000000000000" pitchFamily="2" charset="0"/>
                  <a:ea typeface="Calibri" panose="020F0502020204030204" pitchFamily="34" charset="0"/>
                </a:rPr>
                <a:t> </a:t>
              </a:r>
              <a:r>
                <a:rPr lang="en-US" sz="1400" dirty="0" err="1">
                  <a:solidFill>
                    <a:srgbClr val="000000"/>
                  </a:solidFill>
                  <a:effectLst/>
                  <a:latin typeface="SFU Futura" panose="00000400000000000000" pitchFamily="2" charset="0"/>
                  <a:ea typeface="Calibri" panose="020F0502020204030204" pitchFamily="34" charset="0"/>
                </a:rPr>
                <a:t>thời</a:t>
              </a:r>
              <a:r>
                <a:rPr lang="en-US" sz="1400" dirty="0">
                  <a:solidFill>
                    <a:srgbClr val="000000"/>
                  </a:solidFill>
                  <a:effectLst/>
                  <a:latin typeface="SFU Futura" panose="00000400000000000000" pitchFamily="2" charset="0"/>
                  <a:ea typeface="Calibri" panose="020F0502020204030204" pitchFamily="34" charset="0"/>
                </a:rPr>
                <a:t>. </a:t>
              </a:r>
              <a:endParaRPr lang="en-US" sz="1400" dirty="0">
                <a:effectLst/>
                <a:latin typeface="SFU Futura" panose="00000400000000000000" pitchFamily="2" charset="0"/>
                <a:ea typeface="Calibri" panose="020F0502020204030204" pitchFamily="34" charset="0"/>
                <a:cs typeface="Cordia New" panose="020B0304020202020204" pitchFamily="34" charset="-34"/>
              </a:endParaRPr>
            </a:p>
          </p:txBody>
        </p:sp>
        <p:sp>
          <p:nvSpPr>
            <p:cNvPr id="7" name="矩形 6">
              <a:extLst>
                <a:ext uri="{FF2B5EF4-FFF2-40B4-BE49-F238E27FC236}">
                  <a16:creationId xmlns:a16="http://schemas.microsoft.com/office/drawing/2014/main" id="{A816BA1A-EF27-B310-8CF5-96EE1971BF02}"/>
                </a:ext>
              </a:extLst>
            </p:cNvPr>
            <p:cNvSpPr/>
            <p:nvPr/>
          </p:nvSpPr>
          <p:spPr>
            <a:xfrm>
              <a:off x="1928084" y="1941639"/>
              <a:ext cx="1719139" cy="354025"/>
            </a:xfrm>
            <a:prstGeom prst="rect">
              <a:avLst/>
            </a:prstGeom>
          </p:spPr>
          <p:txBody>
            <a:bodyPr wrap="none">
              <a:normAutofit/>
            </a:bodyPr>
            <a:lstStyle/>
            <a:p>
              <a:pPr algn="just">
                <a:lnSpc>
                  <a:spcPct val="130000"/>
                </a:lnSpc>
              </a:pPr>
              <a:r>
                <a:rPr lang="en-US" sz="1400" b="1" dirty="0" err="1">
                  <a:effectLst/>
                  <a:latin typeface="SFU Futura" panose="00000400000000000000" pitchFamily="2" charset="0"/>
                  <a:ea typeface="Times New Roman" panose="02020603050405020304" pitchFamily="18" charset="0"/>
                </a:rPr>
                <a:t>Giải</a:t>
              </a:r>
              <a:r>
                <a:rPr lang="en-US" sz="1400" b="1" dirty="0">
                  <a:effectLst/>
                  <a:latin typeface="SFU Futura" panose="00000400000000000000" pitchFamily="2" charset="0"/>
                  <a:ea typeface="Times New Roman" panose="02020603050405020304" pitchFamily="18" charset="0"/>
                </a:rPr>
                <a:t> Pháp </a:t>
              </a:r>
              <a:r>
                <a:rPr lang="en-US" sz="1400" b="1" dirty="0" err="1">
                  <a:effectLst/>
                  <a:latin typeface="SFU Futura" panose="00000400000000000000" pitchFamily="2" charset="0"/>
                  <a:ea typeface="Times New Roman" panose="02020603050405020304" pitchFamily="18" charset="0"/>
                </a:rPr>
                <a:t>Phần</a:t>
              </a:r>
              <a:r>
                <a:rPr lang="en-US" sz="1400" b="1" dirty="0">
                  <a:effectLst/>
                  <a:latin typeface="SFU Futura" panose="00000400000000000000" pitchFamily="2" charset="0"/>
                  <a:ea typeface="Times New Roman" panose="02020603050405020304" pitchFamily="18" charset="0"/>
                </a:rPr>
                <a:t> Mềm</a:t>
              </a:r>
              <a:endParaRPr lang="en-US" sz="1400" dirty="0">
                <a:effectLst/>
                <a:latin typeface="SFU Futura" panose="00000400000000000000" pitchFamily="2" charset="0"/>
                <a:ea typeface="Times New Roman" panose="02020603050405020304" pitchFamily="18" charset="0"/>
              </a:endParaRPr>
            </a:p>
          </p:txBody>
        </p:sp>
        <p:cxnSp>
          <p:nvCxnSpPr>
            <p:cNvPr id="9" name="直接连接符 8">
              <a:extLst>
                <a:ext uri="{FF2B5EF4-FFF2-40B4-BE49-F238E27FC236}">
                  <a16:creationId xmlns:a16="http://schemas.microsoft.com/office/drawing/2014/main" id="{DD45E53E-B6DE-79AE-9951-5469CDB3C8AB}"/>
                </a:ext>
              </a:extLst>
            </p:cNvPr>
            <p:cNvCxnSpPr>
              <a:cxnSpLocks/>
            </p:cNvCxnSpPr>
            <p:nvPr/>
          </p:nvCxnSpPr>
          <p:spPr>
            <a:xfrm>
              <a:off x="1928084" y="1865467"/>
              <a:ext cx="3391854" cy="0"/>
            </a:xfrm>
            <a:prstGeom prst="line">
              <a:avLst/>
            </a:prstGeom>
            <a:ln w="381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FB09BE55-368A-8EF3-34DD-E206F8C72002}"/>
              </a:ext>
            </a:extLst>
          </p:cNvPr>
          <p:cNvGrpSpPr/>
          <p:nvPr/>
        </p:nvGrpSpPr>
        <p:grpSpPr>
          <a:xfrm>
            <a:off x="796027" y="452379"/>
            <a:ext cx="9470717" cy="1010312"/>
            <a:chOff x="3891760" y="482984"/>
            <a:chExt cx="8692005" cy="1010312"/>
          </a:xfrm>
        </p:grpSpPr>
        <p:sp>
          <p:nvSpPr>
            <p:cNvPr id="49" name="文本框 48">
              <a:extLst>
                <a:ext uri="{FF2B5EF4-FFF2-40B4-BE49-F238E27FC236}">
                  <a16:creationId xmlns:a16="http://schemas.microsoft.com/office/drawing/2014/main" id="{3B65BDF2-945C-5AAB-1BCB-9183C417618D}"/>
                </a:ext>
              </a:extLst>
            </p:cNvPr>
            <p:cNvSpPr txBox="1"/>
            <p:nvPr/>
          </p:nvSpPr>
          <p:spPr>
            <a:xfrm>
              <a:off x="3891760" y="482984"/>
              <a:ext cx="2119982" cy="446380"/>
            </a:xfrm>
            <a:prstGeom prst="rect">
              <a:avLst/>
            </a:prstGeom>
            <a:noFill/>
          </p:spPr>
          <p:txBody>
            <a:bodyPr wrap="none" rtlCol="0">
              <a:normAutofit/>
            </a:bodyPr>
            <a:lstStyle/>
            <a:p>
              <a:pPr algn="ctr"/>
              <a:r>
                <a:rPr lang="en-US" altLang="vi-VN" sz="2300" b="1" dirty="0" err="1">
                  <a:solidFill>
                    <a:schemeClr val="tx1">
                      <a:lumMod val="85000"/>
                      <a:lumOff val="15000"/>
                    </a:schemeClr>
                  </a:solidFill>
                  <a:latin typeface="SFU Futura" panose="00000400000000000000" pitchFamily="2" charset="0"/>
                  <a:ea typeface="Noto Sans"/>
                </a:rPr>
                <a:t>Giải</a:t>
              </a:r>
              <a:r>
                <a:rPr lang="en-US" altLang="vi-VN" sz="2300" b="1" dirty="0">
                  <a:solidFill>
                    <a:schemeClr val="tx1">
                      <a:lumMod val="85000"/>
                      <a:lumOff val="15000"/>
                    </a:schemeClr>
                  </a:solidFill>
                  <a:latin typeface="SFU Futura" panose="00000400000000000000" pitchFamily="2" charset="0"/>
                  <a:ea typeface="Noto Sans"/>
                </a:rPr>
                <a:t> Pháp</a:t>
              </a:r>
              <a:endParaRPr lang="vi-VN" altLang="vi-VN" sz="2300" b="1" dirty="0">
                <a:solidFill>
                  <a:schemeClr val="tx1">
                    <a:lumMod val="85000"/>
                    <a:lumOff val="15000"/>
                  </a:schemeClr>
                </a:solidFill>
                <a:latin typeface="Noto Sans"/>
                <a:ea typeface="Noto Sans"/>
              </a:endParaRPr>
            </a:p>
          </p:txBody>
        </p:sp>
        <p:sp>
          <p:nvSpPr>
            <p:cNvPr id="50" name="文本框 49">
              <a:extLst>
                <a:ext uri="{FF2B5EF4-FFF2-40B4-BE49-F238E27FC236}">
                  <a16:creationId xmlns:a16="http://schemas.microsoft.com/office/drawing/2014/main" id="{E3924BA8-6117-9D56-BA9D-54BA25E78E9A}"/>
                </a:ext>
              </a:extLst>
            </p:cNvPr>
            <p:cNvSpPr txBox="1"/>
            <p:nvPr/>
          </p:nvSpPr>
          <p:spPr>
            <a:xfrm>
              <a:off x="4144781" y="875268"/>
              <a:ext cx="8438984" cy="618028"/>
            </a:xfrm>
            <a:prstGeom prst="rect">
              <a:avLst/>
            </a:prstGeom>
            <a:noFill/>
          </p:spPr>
          <p:txBody>
            <a:bodyPr wrap="square" rtlCol="0">
              <a:noAutofit/>
            </a:bodyPr>
            <a:lstStyle/>
            <a:p>
              <a:pPr indent="228600" algn="just">
                <a:lnSpc>
                  <a:spcPct val="130000"/>
                </a:lnSpc>
              </a:pPr>
              <a:r>
                <a:rPr lang="vi-VN" sz="1600" dirty="0">
                  <a:effectLst/>
                  <a:latin typeface="SFU Futura" panose="00000400000000000000" pitchFamily="2" charset="0"/>
                  <a:ea typeface="Times New Roman" panose="02020603050405020304" pitchFamily="18" charset="0"/>
                </a:rPr>
                <a:t>Để đáp ứng các yêu cầu trên, hệ thống xe tự hành phát hiện và định vị vị trí rò rỉ khí gas sẽ được thiết kế theo hướng tích hợp công nghệ cảm biến, điều khiển tự động và xử lý dữ liệu thông minh. Cụ thể:</a:t>
              </a:r>
              <a:endParaRPr lang="en-US" sz="1600" dirty="0">
                <a:effectLst/>
                <a:latin typeface="SFU Futura" panose="00000400000000000000" pitchFamily="2" charset="0"/>
                <a:ea typeface="Times New Roman" panose="02020603050405020304" pitchFamily="18" charset="0"/>
              </a:endParaRPr>
            </a:p>
          </p:txBody>
        </p:sp>
      </p:grpSp>
      <p:sp>
        <p:nvSpPr>
          <p:cNvPr id="5" name="Freeform 25">
            <a:extLst>
              <a:ext uri="{FF2B5EF4-FFF2-40B4-BE49-F238E27FC236}">
                <a16:creationId xmlns:a16="http://schemas.microsoft.com/office/drawing/2014/main" id="{BB25F87C-6DCA-1D35-F4D6-83B62DF7232D}"/>
              </a:ext>
            </a:extLst>
          </p:cNvPr>
          <p:cNvSpPr/>
          <p:nvPr/>
        </p:nvSpPr>
        <p:spPr bwMode="auto">
          <a:xfrm>
            <a:off x="1152651" y="1908207"/>
            <a:ext cx="1139938" cy="1236675"/>
          </a:xfrm>
          <a:custGeom>
            <a:avLst/>
            <a:gdLst>
              <a:gd name="T0" fmla="*/ 64 w 64"/>
              <a:gd name="T1" fmla="*/ 21 h 75"/>
              <a:gd name="T2" fmla="*/ 59 w 64"/>
              <a:gd name="T3" fmla="*/ 0 h 75"/>
              <a:gd name="T4" fmla="*/ 0 w 64"/>
              <a:gd name="T5" fmla="*/ 0 h 75"/>
              <a:gd name="T6" fmla="*/ 0 w 64"/>
              <a:gd name="T7" fmla="*/ 74 h 75"/>
              <a:gd name="T8" fmla="*/ 10 w 64"/>
              <a:gd name="T9" fmla="*/ 75 h 75"/>
              <a:gd name="T10" fmla="*/ 64 w 64"/>
              <a:gd name="T11" fmla="*/ 21 h 75"/>
            </a:gdLst>
            <a:ahLst/>
            <a:cxnLst>
              <a:cxn ang="0">
                <a:pos x="T0" y="T1"/>
              </a:cxn>
              <a:cxn ang="0">
                <a:pos x="T2" y="T3"/>
              </a:cxn>
              <a:cxn ang="0">
                <a:pos x="T4" y="T5"/>
              </a:cxn>
              <a:cxn ang="0">
                <a:pos x="T6" y="T7"/>
              </a:cxn>
              <a:cxn ang="0">
                <a:pos x="T8" y="T9"/>
              </a:cxn>
              <a:cxn ang="0">
                <a:pos x="T10" y="T11"/>
              </a:cxn>
            </a:cxnLst>
            <a:rect l="0" t="0" r="r" b="b"/>
            <a:pathLst>
              <a:path w="64" h="75">
                <a:moveTo>
                  <a:pt x="64" y="21"/>
                </a:moveTo>
                <a:cubicBezTo>
                  <a:pt x="64" y="14"/>
                  <a:pt x="62" y="7"/>
                  <a:pt x="59" y="0"/>
                </a:cubicBezTo>
                <a:cubicBezTo>
                  <a:pt x="0" y="0"/>
                  <a:pt x="0" y="0"/>
                  <a:pt x="0" y="0"/>
                </a:cubicBezTo>
                <a:cubicBezTo>
                  <a:pt x="0" y="74"/>
                  <a:pt x="0" y="74"/>
                  <a:pt x="0" y="74"/>
                </a:cubicBezTo>
                <a:cubicBezTo>
                  <a:pt x="3" y="75"/>
                  <a:pt x="7" y="75"/>
                  <a:pt x="10" y="75"/>
                </a:cubicBezTo>
                <a:cubicBezTo>
                  <a:pt x="40" y="75"/>
                  <a:pt x="64" y="51"/>
                  <a:pt x="64" y="21"/>
                </a:cubicBezTo>
                <a:close/>
              </a:path>
            </a:pathLst>
          </a:custGeom>
          <a:solidFill>
            <a:schemeClr val="bg2">
              <a:lumMod val="50000"/>
            </a:schemeClr>
          </a:solidFill>
          <a:ln>
            <a:noFill/>
          </a:ln>
          <a:effectLst>
            <a:outerShdw blurRad="38100" dist="38100" dir="2700000" algn="tl" rotWithShape="0">
              <a:prstClr val="black">
                <a:alpha val="43000"/>
              </a:prstClr>
            </a:outerShdw>
          </a:effectLst>
        </p:spPr>
        <p:txBody>
          <a:bodyPr/>
          <a:lstStyle/>
          <a:p>
            <a:pPr fontAlgn="auto">
              <a:spcBef>
                <a:spcPct val="0"/>
              </a:spcBef>
              <a:spcAft>
                <a:spcPct val="0"/>
              </a:spcAft>
              <a:defRPr/>
            </a:pPr>
            <a:endParaRPr lang="en-US" dirty="0">
              <a:latin typeface="+mn-lt"/>
              <a:cs typeface="+mn-cs"/>
            </a:endParaRPr>
          </a:p>
        </p:txBody>
      </p:sp>
      <p:sp>
        <p:nvSpPr>
          <p:cNvPr id="6" name="TextBox 18">
            <a:extLst>
              <a:ext uri="{FF2B5EF4-FFF2-40B4-BE49-F238E27FC236}">
                <a16:creationId xmlns:a16="http://schemas.microsoft.com/office/drawing/2014/main" id="{1B126100-9CCB-BE29-BA2D-7C55FE5A0CC3}"/>
              </a:ext>
            </a:extLst>
          </p:cNvPr>
          <p:cNvSpPr txBox="1"/>
          <p:nvPr/>
        </p:nvSpPr>
        <p:spPr>
          <a:xfrm>
            <a:off x="1347275" y="2206423"/>
            <a:ext cx="945314" cy="598925"/>
          </a:xfrm>
          <a:prstGeom prst="rect">
            <a:avLst/>
          </a:prstGeom>
          <a:noFill/>
        </p:spPr>
        <p:txBody>
          <a:bodyPr>
            <a:normAutofit lnSpcReduction="10000"/>
          </a:bodyPr>
          <a:lstStyle>
            <a:lvl1pPr>
              <a:defRPr>
                <a:solidFill>
                  <a:schemeClr val="tx1"/>
                </a:solidFill>
                <a:latin typeface="Rockwell" pitchFamily="18" charset="0"/>
              </a:defRPr>
            </a:lvl1pPr>
            <a:lvl2pPr marL="742950" indent="-285750">
              <a:defRPr>
                <a:solidFill>
                  <a:schemeClr val="tx1"/>
                </a:solidFill>
                <a:latin typeface="Rockwell" pitchFamily="18" charset="0"/>
              </a:defRPr>
            </a:lvl2pPr>
            <a:lvl3pPr marL="1143000" indent="-228600">
              <a:defRPr>
                <a:solidFill>
                  <a:schemeClr val="tx1"/>
                </a:solidFill>
                <a:latin typeface="Rockwell" pitchFamily="18" charset="0"/>
              </a:defRPr>
            </a:lvl3pPr>
            <a:lvl4pPr marL="1600200" indent="-228600">
              <a:defRPr>
                <a:solidFill>
                  <a:schemeClr val="tx1"/>
                </a:solidFill>
                <a:latin typeface="Rockwell" pitchFamily="18" charset="0"/>
              </a:defRPr>
            </a:lvl4pPr>
            <a:lvl5pPr marL="2057400" indent="-228600">
              <a:defRPr>
                <a:solidFill>
                  <a:schemeClr val="tx1"/>
                </a:solidFill>
                <a:latin typeface="Rockwell" pitchFamily="18" charset="0"/>
              </a:defRPr>
            </a:lvl5pPr>
            <a:lvl6pPr marL="2514600" indent="-228600" fontAlgn="base">
              <a:spcBef>
                <a:spcPct val="0"/>
              </a:spcBef>
              <a:spcAft>
                <a:spcPct val="0"/>
              </a:spcAft>
              <a:defRPr>
                <a:solidFill>
                  <a:schemeClr val="tx1"/>
                </a:solidFill>
                <a:latin typeface="Rockwell" pitchFamily="18" charset="0"/>
              </a:defRPr>
            </a:lvl6pPr>
            <a:lvl7pPr marL="2971800" indent="-228600" fontAlgn="base">
              <a:spcBef>
                <a:spcPct val="0"/>
              </a:spcBef>
              <a:spcAft>
                <a:spcPct val="0"/>
              </a:spcAft>
              <a:defRPr>
                <a:solidFill>
                  <a:schemeClr val="tx1"/>
                </a:solidFill>
                <a:latin typeface="Rockwell" pitchFamily="18" charset="0"/>
              </a:defRPr>
            </a:lvl7pPr>
            <a:lvl8pPr marL="3429000" indent="-228600" fontAlgn="base">
              <a:spcBef>
                <a:spcPct val="0"/>
              </a:spcBef>
              <a:spcAft>
                <a:spcPct val="0"/>
              </a:spcAft>
              <a:defRPr>
                <a:solidFill>
                  <a:schemeClr val="tx1"/>
                </a:solidFill>
                <a:latin typeface="Rockwell" pitchFamily="18" charset="0"/>
              </a:defRPr>
            </a:lvl8pPr>
            <a:lvl9pPr marL="3886200" indent="-228600" fontAlgn="base">
              <a:spcBef>
                <a:spcPct val="0"/>
              </a:spcBef>
              <a:spcAft>
                <a:spcPct val="0"/>
              </a:spcAft>
              <a:defRPr>
                <a:solidFill>
                  <a:schemeClr val="tx1"/>
                </a:solidFill>
                <a:latin typeface="Rockwell" pitchFamily="18" charset="0"/>
              </a:defRPr>
            </a:lvl9pPr>
          </a:lstStyle>
          <a:p>
            <a:r>
              <a:rPr lang="vi-VN" altLang="vi-VN" sz="3600" dirty="0">
                <a:solidFill>
                  <a:schemeClr val="bg1"/>
                </a:solidFill>
                <a:latin typeface="Noto Sans"/>
                <a:ea typeface="Noto Sans"/>
              </a:rPr>
              <a:t>0</a:t>
            </a:r>
            <a:r>
              <a:rPr lang="en-US" altLang="vi-VN" sz="3600" dirty="0">
                <a:solidFill>
                  <a:schemeClr val="bg1"/>
                </a:solidFill>
                <a:latin typeface="Noto Sans"/>
                <a:ea typeface="Noto Sans"/>
              </a:rPr>
              <a:t>2</a:t>
            </a:r>
            <a:endParaRPr lang="en-US" altLang="zh-CN" sz="3600" dirty="0">
              <a:solidFill>
                <a:schemeClr val="bg1"/>
              </a:solidFill>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397787893"/>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ags/tag2.xml><?xml version="1.0" encoding="utf-8"?>
<p:tagLst xmlns:a="http://schemas.openxmlformats.org/drawingml/2006/main" xmlns:r="http://schemas.openxmlformats.org/officeDocument/2006/relationships" xmlns:p="http://schemas.openxmlformats.org/presentationml/2006/main">
  <p:tag name="PA" val="v5.0.2"/>
  <p:tag name="RESOURCELIBID" val="432"/>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1807</TotalTime>
  <Words>5204</Words>
  <Application>Microsoft Office PowerPoint</Application>
  <PresentationFormat>Widescreen</PresentationFormat>
  <Paragraphs>342</Paragraphs>
  <Slides>44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Noto Sans</vt:lpstr>
      <vt:lpstr>SFU Futura</vt:lpstr>
      <vt:lpstr>Symbol</vt:lpstr>
      <vt:lpstr>Times New Roman</vt:lpstr>
      <vt:lpstr>Wingdings</vt:lpstr>
      <vt:lpstr>字魂105号-简雅黑</vt:lpstr>
      <vt:lpstr>字魂45号-冰宇雅宋</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Trường Phạm</cp:lastModifiedBy>
  <cp:revision>140</cp:revision>
  <dcterms:created xsi:type="dcterms:W3CDTF">2021-04-15T07:04:59Z</dcterms:created>
  <dcterms:modified xsi:type="dcterms:W3CDTF">2025-04-14T16:07:03Z</dcterms:modified>
</cp:coreProperties>
</file>